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Elg/Jeger</c:v>
                </c:pt>
              </c:strCache>
            </c:strRef>
          </c:tx>
          <c:cat>
            <c:numRef>
              <c:f>'Ark1'!$A$2:$A$11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0.55000000000000004</c:v>
                </c:pt>
                <c:pt idx="1">
                  <c:v>0.62</c:v>
                </c:pt>
                <c:pt idx="2">
                  <c:v>0.47</c:v>
                </c:pt>
                <c:pt idx="3">
                  <c:v>0.5</c:v>
                </c:pt>
                <c:pt idx="4">
                  <c:v>0.48</c:v>
                </c:pt>
                <c:pt idx="5">
                  <c:v>0.46</c:v>
                </c:pt>
                <c:pt idx="6">
                  <c:v>0.4</c:v>
                </c:pt>
                <c:pt idx="7">
                  <c:v>0.42</c:v>
                </c:pt>
                <c:pt idx="8">
                  <c:v>0.37</c:v>
                </c:pt>
                <c:pt idx="9">
                  <c:v>0.38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Kalv pr ku</c:v>
                </c:pt>
              </c:strCache>
            </c:strRef>
          </c:tx>
          <c:cat>
            <c:numRef>
              <c:f>'Ark1'!$A$2:$A$11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0.41</c:v>
                </c:pt>
                <c:pt idx="1">
                  <c:v>0.52</c:v>
                </c:pt>
                <c:pt idx="2">
                  <c:v>0.57999999999999996</c:v>
                </c:pt>
                <c:pt idx="3">
                  <c:v>0.57999999999999996</c:v>
                </c:pt>
                <c:pt idx="4">
                  <c:v>0.37</c:v>
                </c:pt>
                <c:pt idx="5">
                  <c:v>0.55000000000000004</c:v>
                </c:pt>
                <c:pt idx="6">
                  <c:v>0.37</c:v>
                </c:pt>
                <c:pt idx="7">
                  <c:v>0.46</c:v>
                </c:pt>
                <c:pt idx="8">
                  <c:v>0.6</c:v>
                </c:pt>
                <c:pt idx="9">
                  <c:v>0.47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Ku pr okse</c:v>
                </c:pt>
              </c:strCache>
            </c:strRef>
          </c:tx>
          <c:cat>
            <c:numRef>
              <c:f>'Ark1'!$A$2:$A$11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  <c:pt idx="0">
                  <c:v>1.5</c:v>
                </c:pt>
                <c:pt idx="1">
                  <c:v>1.7</c:v>
                </c:pt>
                <c:pt idx="2">
                  <c:v>1.2</c:v>
                </c:pt>
                <c:pt idx="3">
                  <c:v>1.4</c:v>
                </c:pt>
                <c:pt idx="4">
                  <c:v>1.8</c:v>
                </c:pt>
                <c:pt idx="5">
                  <c:v>1.4</c:v>
                </c:pt>
                <c:pt idx="6">
                  <c:v>1.6</c:v>
                </c:pt>
                <c:pt idx="7">
                  <c:v>1.5</c:v>
                </c:pt>
                <c:pt idx="8">
                  <c:v>1.6</c:v>
                </c:pt>
                <c:pt idx="9">
                  <c:v>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81440"/>
        <c:axId val="34791424"/>
      </c:lineChart>
      <c:catAx>
        <c:axId val="3478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791424"/>
        <c:crosses val="autoZero"/>
        <c:auto val="1"/>
        <c:lblAlgn val="ctr"/>
        <c:lblOffset val="100"/>
        <c:noMultiLvlLbl val="0"/>
      </c:catAx>
      <c:valAx>
        <c:axId val="34791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781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16" name="Plassholder for dato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7" name="Plassholder for innhold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ssholder for teks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8" name="Plassholder for innhol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tt linj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21" name="Plassholder for bunntekst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24" name="Plassholder for bunn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 linj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29" name="Plassholder for bunntekst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lassholder for teks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9F03E2-D207-41F1-B9CD-571A45817796}" type="datetimeFigureOut">
              <a:rPr lang="nb-NO" smtClean="0"/>
              <a:t>04.02.2016</a:t>
            </a:fld>
            <a:endParaRPr lang="nb-NO"/>
          </a:p>
        </p:txBody>
      </p:sp>
      <p:sp>
        <p:nvSpPr>
          <p:cNvPr id="28" name="Plassholder for bunntekst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34867F-2D76-421E-8FD4-73F65FC6DC97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ittel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Rett linj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 linj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6000" dirty="0" smtClean="0"/>
              <a:t>TVEDESTRAND VILTLAG</a:t>
            </a:r>
            <a:endParaRPr lang="nb-NO" sz="6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81000" y="692696"/>
            <a:ext cx="8458200" cy="4107904"/>
          </a:xfrm>
        </p:spPr>
        <p:txBody>
          <a:bodyPr>
            <a:normAutofit/>
          </a:bodyPr>
          <a:lstStyle/>
          <a:p>
            <a:pPr algn="ctr"/>
            <a:r>
              <a:rPr lang="nb-NO" sz="6000" b="1" dirty="0" smtClean="0"/>
              <a:t>Sett og felt 2015</a:t>
            </a:r>
          </a:p>
          <a:p>
            <a:pPr marL="342900" indent="-342900" algn="ctr">
              <a:buFont typeface="Arial" charset="0"/>
              <a:buChar char="•"/>
            </a:pPr>
            <a:r>
              <a:rPr lang="nb-NO" sz="5400" dirty="0" smtClean="0"/>
              <a:t>Rådyr</a:t>
            </a:r>
          </a:p>
          <a:p>
            <a:pPr marL="342900" indent="-342900" algn="ctr">
              <a:buFont typeface="Arial" charset="0"/>
              <a:buChar char="•"/>
            </a:pPr>
            <a:r>
              <a:rPr lang="nb-NO" sz="5400" dirty="0" smtClean="0"/>
              <a:t>Hjort</a:t>
            </a:r>
          </a:p>
          <a:p>
            <a:pPr marL="342900" indent="-342900" algn="ctr">
              <a:buFont typeface="Arial" charset="0"/>
              <a:buChar char="•"/>
            </a:pPr>
            <a:r>
              <a:rPr lang="nb-NO" sz="5400" dirty="0" smtClean="0"/>
              <a:t>Elg</a:t>
            </a:r>
            <a:endParaRPr lang="nb-NO" sz="5400" dirty="0"/>
          </a:p>
        </p:txBody>
      </p:sp>
    </p:spTree>
    <p:extLst>
      <p:ext uri="{BB962C8B-B14F-4D97-AF65-F5344CB8AC3E}">
        <p14:creationId xmlns:p14="http://schemas.microsoft.com/office/powerpoint/2010/main" val="11236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smtClean="0"/>
              <a:t>FELTE RÅDYR 2015</a:t>
            </a:r>
            <a:endParaRPr lang="nb-NO" sz="4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596256"/>
              </p:ext>
            </p:extLst>
          </p:nvPr>
        </p:nvGraphicFramePr>
        <p:xfrm>
          <a:off x="304800" y="1554163"/>
          <a:ext cx="868679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Areal/felt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790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910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49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890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62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610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42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910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err="1" smtClean="0"/>
                        <a:t>Tv.viltlag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111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242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800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395536" y="4437112"/>
            <a:ext cx="446449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21% GEIT</a:t>
            </a:r>
          </a:p>
          <a:p>
            <a:pPr algn="ctr"/>
            <a:r>
              <a:rPr lang="nb-NO" dirty="0" smtClean="0"/>
              <a:t>46% BUKK</a:t>
            </a:r>
          </a:p>
          <a:p>
            <a:pPr algn="ctr"/>
            <a:r>
              <a:rPr lang="nb-NO" dirty="0" smtClean="0"/>
              <a:t>33% KJE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550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5400" dirty="0" smtClean="0"/>
              <a:t>FELT HJORT 2015</a:t>
            </a:r>
            <a:endParaRPr lang="nb-NO" sz="54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273670"/>
              </p:ext>
            </p:extLst>
          </p:nvPr>
        </p:nvGraphicFramePr>
        <p:xfrm>
          <a:off x="179511" y="1554163"/>
          <a:ext cx="881208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  <a:gridCol w="979121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Stor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Mellom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Amsn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22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395536" y="4365104"/>
            <a:ext cx="417646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Snittvekter:</a:t>
            </a:r>
          </a:p>
          <a:p>
            <a:pPr algn="ctr"/>
            <a:r>
              <a:rPr lang="nb-NO" dirty="0" smtClean="0"/>
              <a:t>1,5 års bukk – 61 kg</a:t>
            </a:r>
          </a:p>
          <a:p>
            <a:pPr algn="ctr"/>
            <a:r>
              <a:rPr lang="nb-NO" dirty="0" smtClean="0"/>
              <a:t>Kalv - 33 kg</a:t>
            </a:r>
          </a:p>
          <a:p>
            <a:pPr algn="ctr"/>
            <a:endParaRPr lang="nb-NO" dirty="0"/>
          </a:p>
        </p:txBody>
      </p:sp>
      <p:sp>
        <p:nvSpPr>
          <p:cNvPr id="6" name="Rektangel 5"/>
          <p:cNvSpPr/>
          <p:nvPr/>
        </p:nvSpPr>
        <p:spPr>
          <a:xfrm>
            <a:off x="4860032" y="4365104"/>
            <a:ext cx="403244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Hanndyr: 63,6 %</a:t>
            </a:r>
          </a:p>
          <a:p>
            <a:pPr algn="ctr"/>
            <a:r>
              <a:rPr lang="nb-NO" dirty="0" smtClean="0"/>
              <a:t>Hunndyr: 36,4 %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359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5400" dirty="0" smtClean="0"/>
              <a:t>FELT ELG</a:t>
            </a:r>
            <a:endParaRPr lang="nb-NO" sz="54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595939"/>
              </p:ext>
            </p:extLst>
          </p:nvPr>
        </p:nvGraphicFramePr>
        <p:xfrm>
          <a:off x="304800" y="1554163"/>
          <a:ext cx="86868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Totalt</a:t>
                      </a:r>
                      <a:endParaRPr lang="nb-NO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18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467544" y="4653136"/>
            <a:ext cx="403244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22% kalv</a:t>
            </a:r>
          </a:p>
          <a:p>
            <a:pPr algn="ctr"/>
            <a:r>
              <a:rPr lang="nb-NO" dirty="0" smtClean="0"/>
              <a:t>28% 1,5 åringer</a:t>
            </a:r>
          </a:p>
          <a:p>
            <a:pPr algn="ctr"/>
            <a:r>
              <a:rPr lang="nb-NO" dirty="0" smtClean="0"/>
              <a:t>50% eldre</a:t>
            </a:r>
          </a:p>
          <a:p>
            <a:pPr algn="ctr"/>
            <a:r>
              <a:rPr lang="nb-NO" dirty="0" smtClean="0"/>
              <a:t>(Hvorav 33 % okse)</a:t>
            </a:r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4716016" y="4653136"/>
            <a:ext cx="4104456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Snittvekter:</a:t>
            </a:r>
          </a:p>
          <a:p>
            <a:pPr algn="ctr"/>
            <a:r>
              <a:rPr lang="nb-NO" dirty="0" smtClean="0"/>
              <a:t>Kalv 39 kg</a:t>
            </a:r>
          </a:p>
          <a:p>
            <a:pPr algn="ctr"/>
            <a:r>
              <a:rPr lang="nb-NO" dirty="0" smtClean="0"/>
              <a:t>1,5 åringer 88 kg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431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5400" dirty="0" smtClean="0"/>
              <a:t>Brukte enheter</a:t>
            </a:r>
            <a:endParaRPr lang="nb-NO" sz="54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940970"/>
              </p:ext>
            </p:extLst>
          </p:nvPr>
        </p:nvGraphicFramePr>
        <p:xfrm>
          <a:off x="304800" y="1554163"/>
          <a:ext cx="8686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Brukt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Tilgjengelig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brukt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Rest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47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37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39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28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239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178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070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5400" dirty="0" smtClean="0"/>
              <a:t>Sett elg </a:t>
            </a:r>
            <a:endParaRPr lang="nb-NO" sz="54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064219"/>
              </p:ext>
            </p:extLst>
          </p:nvPr>
        </p:nvGraphicFramePr>
        <p:xfrm>
          <a:off x="304800" y="1554163"/>
          <a:ext cx="8686797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Elg/Jeger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Kalv/Ku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ku</a:t>
                      </a:r>
                    </a:p>
                    <a:p>
                      <a:r>
                        <a:rPr lang="nb-NO" dirty="0" smtClean="0"/>
                        <a:t>m/kalv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Ku/Okse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Sett hjort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0,70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D/SØ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0,40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0,59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45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1,4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nb-NO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0,29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0,70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0,38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0,47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38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1,5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19,5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70</a:t>
                      </a:r>
                      <a:endParaRPr lang="nb-NO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nb-NO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accent3"/>
                          </a:solidFill>
                        </a:rPr>
                        <a:t>0,37</a:t>
                      </a:r>
                      <a:endParaRPr lang="nb-NO" b="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accent3"/>
                          </a:solidFill>
                        </a:rPr>
                        <a:t>0,60</a:t>
                      </a:r>
                      <a:endParaRPr lang="nb-NO" b="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accent3"/>
                          </a:solidFill>
                        </a:rPr>
                        <a:t>52</a:t>
                      </a:r>
                      <a:endParaRPr lang="nb-NO" b="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accent3"/>
                          </a:solidFill>
                        </a:rPr>
                        <a:t>1,6</a:t>
                      </a:r>
                      <a:endParaRPr lang="nb-NO" b="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accent3"/>
                          </a:solidFill>
                        </a:rPr>
                        <a:t>23</a:t>
                      </a:r>
                      <a:endParaRPr lang="nb-NO" b="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accent3"/>
                          </a:solidFill>
                        </a:rPr>
                        <a:t>72</a:t>
                      </a:r>
                      <a:endParaRPr lang="nb-NO" b="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395536" y="5373216"/>
            <a:ext cx="417646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Kalv pr </a:t>
            </a:r>
            <a:r>
              <a:rPr lang="nb-NO" dirty="0" err="1" smtClean="0"/>
              <a:t>kalveku</a:t>
            </a:r>
            <a:r>
              <a:rPr lang="nb-NO" dirty="0" smtClean="0"/>
              <a:t>: 1,22</a:t>
            </a:r>
          </a:p>
          <a:p>
            <a:pPr algn="ctr"/>
            <a:r>
              <a:rPr lang="nb-NO" dirty="0" smtClean="0"/>
              <a:t>(Hver 5.)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4316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5400" dirty="0" smtClean="0"/>
              <a:t>Sett fra 2006 til 2015</a:t>
            </a:r>
            <a:endParaRPr lang="nb-NO" sz="5400" dirty="0"/>
          </a:p>
        </p:txBody>
      </p:sp>
      <p:graphicFrame>
        <p:nvGraphicFramePr>
          <p:cNvPr id="9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370553"/>
              </p:ext>
            </p:extLst>
          </p:nvPr>
        </p:nvGraphicFramePr>
        <p:xfrm>
          <a:off x="304800" y="1554162"/>
          <a:ext cx="8686800" cy="4899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33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i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998EE2-2E7D-4678-BA2B-0DC375D59BAD}"/>
</file>

<file path=customXml/itemProps2.xml><?xml version="1.0" encoding="utf-8"?>
<ds:datastoreItem xmlns:ds="http://schemas.openxmlformats.org/officeDocument/2006/customXml" ds:itemID="{BD371DC8-590E-47C7-AB3B-22D468586EC6}"/>
</file>

<file path=customXml/itemProps3.xml><?xml version="1.0" encoding="utf-8"?>
<ds:datastoreItem xmlns:ds="http://schemas.openxmlformats.org/officeDocument/2006/customXml" ds:itemID="{8815BA6C-C223-4739-980D-FDC82F9D48F9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358</Words>
  <Application>Microsoft Office PowerPoint</Application>
  <PresentationFormat>Skjermfremvisning (4:3)</PresentationFormat>
  <Paragraphs>266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Sti</vt:lpstr>
      <vt:lpstr>TVEDESTRAND VILTLAG</vt:lpstr>
      <vt:lpstr>FELTE RÅDYR 2015</vt:lpstr>
      <vt:lpstr>FELT HJORT 2015</vt:lpstr>
      <vt:lpstr>FELT ELG</vt:lpstr>
      <vt:lpstr>Brukte enheter</vt:lpstr>
      <vt:lpstr>Sett elg </vt:lpstr>
      <vt:lpstr>Sett fra 2006 til 2015</vt:lpstr>
    </vt:vector>
  </TitlesOfParts>
  <Company>IKT Agder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TVEDESTRAND VILTLAG</dc:title>
  <dc:creator>Ottersland, Tor Harald</dc:creator>
  <cp:lastModifiedBy>Ottersland, Tor Harald</cp:lastModifiedBy>
  <cp:revision>16</cp:revision>
  <dcterms:created xsi:type="dcterms:W3CDTF">2016-01-21T09:26:24Z</dcterms:created>
  <dcterms:modified xsi:type="dcterms:W3CDTF">2016-02-04T11:37:14Z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