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88192-D0DF-488E-A661-F724A798FF3D}" type="datetimeFigureOut">
              <a:rPr lang="nb-NO" smtClean="0"/>
              <a:pPr/>
              <a:t>29.11.2014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CFA9F-3F45-4F19-834B-6C9DCBAED36E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89933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CFA9F-3F45-4F19-834B-6C9DCBAED36E}" type="slidenum">
              <a:rPr lang="nb-NO" smtClean="0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3617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 linj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tel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9" name="Undertittel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b-NO" smtClean="0"/>
              <a:t>Klikk for å redigere undertittelstil i malen</a:t>
            </a:r>
            <a:endParaRPr kumimoji="0" lang="en-US"/>
          </a:p>
        </p:txBody>
      </p:sp>
      <p:sp>
        <p:nvSpPr>
          <p:cNvPr id="16" name="Plassholder for dato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EC10-DF8A-4615-BE32-D845E3CFB8EA}" type="datetimeFigureOut">
              <a:rPr lang="nb-NO" smtClean="0"/>
              <a:pPr/>
              <a:t>29.11.2014</a:t>
            </a:fld>
            <a:endParaRPr lang="nb-NO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5" name="Plassholder for lysbildenumm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1CD8B7C-CE91-4FFD-BE4C-083B28610B9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EC10-DF8A-4615-BE32-D845E3CFB8EA}" type="datetimeFigureOut">
              <a:rPr lang="nb-NO" smtClean="0"/>
              <a:pPr/>
              <a:t>29.11.2014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8B7C-CE91-4FFD-BE4C-083B28610B9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EC10-DF8A-4615-BE32-D845E3CFB8EA}" type="datetimeFigureOut">
              <a:rPr lang="nb-NO" smtClean="0"/>
              <a:pPr/>
              <a:t>29.11.2014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8B7C-CE91-4FFD-BE4C-083B28610B9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tel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27" name="Plassholder for innhold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25" name="Plassholder for dato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EC10-DF8A-4615-BE32-D845E3CFB8EA}" type="datetimeFigureOut">
              <a:rPr lang="nb-NO" smtClean="0"/>
              <a:pPr/>
              <a:t>29.11.2014</a:t>
            </a:fld>
            <a:endParaRPr lang="nb-NO"/>
          </a:p>
        </p:txBody>
      </p:sp>
      <p:sp>
        <p:nvSpPr>
          <p:cNvPr id="19" name="Plassholder for bunntekst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nb-NO"/>
          </a:p>
        </p:txBody>
      </p:sp>
      <p:sp>
        <p:nvSpPr>
          <p:cNvPr id="16" name="Plassholder for lysbildenumm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1CD8B7C-CE91-4FFD-BE4C-083B28610B9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ndelingsoversk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 linj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Plassholder for teks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19" name="Plassholder for dato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EC10-DF8A-4615-BE32-D845E3CFB8EA}" type="datetimeFigureOut">
              <a:rPr lang="nb-NO" smtClean="0"/>
              <a:pPr/>
              <a:t>29.11.2014</a:t>
            </a:fld>
            <a:endParaRPr lang="nb-NO"/>
          </a:p>
        </p:txBody>
      </p:sp>
      <p:sp>
        <p:nvSpPr>
          <p:cNvPr id="11" name="Plassholder for bunn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6" name="Plassholder for lysbilde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8B7C-CE91-4FFD-BE4C-083B28610B93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8" name="Tittel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tel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4" name="Plassholder for innhold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13" name="Plassholder for innhold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21" name="Plassholder for dato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EC10-DF8A-4615-BE32-D845E3CFB8EA}" type="datetimeFigureOut">
              <a:rPr lang="nb-NO" smtClean="0"/>
              <a:pPr/>
              <a:t>29.11.2014</a:t>
            </a:fld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1" name="Plassholder for lysbildenumm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8B7C-CE91-4FFD-BE4C-083B28610B9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tel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3" name="Plassholder for teks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25" name="Plassholder for teks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28" name="Plassholder for innhold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10" name="Plassholder for dato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EC10-DF8A-4615-BE32-D845E3CFB8EA}" type="datetimeFigureOut">
              <a:rPr lang="nb-NO" smtClean="0"/>
              <a:pPr/>
              <a:t>29.11.2014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1CD8B7C-CE91-4FFD-BE4C-083B28610B93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1" name="Rett linj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tel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2" name="Plassholder for dato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EC10-DF8A-4615-BE32-D845E3CFB8EA}" type="datetimeFigureOut">
              <a:rPr lang="nb-NO" smtClean="0"/>
              <a:pPr/>
              <a:t>29.11.2014</a:t>
            </a:fld>
            <a:endParaRPr lang="nb-NO"/>
          </a:p>
        </p:txBody>
      </p:sp>
      <p:sp>
        <p:nvSpPr>
          <p:cNvPr id="21" name="Plassholder for bunntekst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8B7C-CE91-4FFD-BE4C-083B28610B9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EC10-DF8A-4615-BE32-D845E3CFB8EA}" type="datetimeFigureOut">
              <a:rPr lang="nb-NO" smtClean="0"/>
              <a:pPr/>
              <a:t>29.11.2014</a:t>
            </a:fld>
            <a:endParaRPr lang="nb-NO"/>
          </a:p>
        </p:txBody>
      </p:sp>
      <p:sp>
        <p:nvSpPr>
          <p:cNvPr id="24" name="Plassholder for bunntekst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8B7C-CE91-4FFD-BE4C-083B28610B9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 linj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tel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26" name="Plassholder for teks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14" name="Plassholder for innhold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25" name="Plassholder for dato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EC10-DF8A-4615-BE32-D845E3CFB8EA}" type="datetimeFigureOut">
              <a:rPr lang="nb-NO" smtClean="0"/>
              <a:pPr/>
              <a:t>29.11.2014</a:t>
            </a:fld>
            <a:endParaRPr lang="nb-NO"/>
          </a:p>
        </p:txBody>
      </p:sp>
      <p:sp>
        <p:nvSpPr>
          <p:cNvPr id="29" name="Plassholder for bunntekst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8B7C-CE91-4FFD-BE4C-083B28610B93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ssholder for bild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b-NO" smtClean="0"/>
              <a:t>Klikk ikonet for å legge til et bilde</a:t>
            </a:r>
            <a:endParaRPr kumimoji="0" lang="en-US" dirty="0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CEC10-DF8A-4615-BE32-D845E3CFB8EA}" type="datetimeFigureOut">
              <a:rPr lang="nb-NO" smtClean="0"/>
              <a:pPr/>
              <a:t>29.11.2014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1" name="Plassholder for lysbildenumm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D8B7C-CE91-4FFD-BE4C-083B28610B93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7" name="Tittel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26" name="Plassholder for teks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 linj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Plassholder for teks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  <a:p>
            <a:pPr lvl="1" eaLnBrk="1" latinLnBrk="0" hangingPunct="1"/>
            <a:r>
              <a:rPr kumimoji="0" lang="nb-NO" smtClean="0"/>
              <a:t>Andre nivå</a:t>
            </a:r>
          </a:p>
          <a:p>
            <a:pPr lvl="2" eaLnBrk="1" latinLnBrk="0" hangingPunct="1"/>
            <a:r>
              <a:rPr kumimoji="0" lang="nb-NO" smtClean="0"/>
              <a:t>Tredje nivå</a:t>
            </a:r>
          </a:p>
          <a:p>
            <a:pPr lvl="3" eaLnBrk="1" latinLnBrk="0" hangingPunct="1"/>
            <a:r>
              <a:rPr kumimoji="0" lang="nb-NO" smtClean="0"/>
              <a:t>Fjerde nivå</a:t>
            </a:r>
          </a:p>
          <a:p>
            <a:pPr lvl="4" eaLnBrk="1" latinLnBrk="0" hangingPunct="1"/>
            <a:r>
              <a:rPr kumimoji="0" lang="nb-NO" smtClean="0"/>
              <a:t>Femte nivå</a:t>
            </a:r>
            <a:endParaRPr kumimoji="0" lang="en-US"/>
          </a:p>
        </p:txBody>
      </p:sp>
      <p:sp>
        <p:nvSpPr>
          <p:cNvPr id="11" name="Plassholder for dato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CBCEC10-DF8A-4615-BE32-D845E3CFB8EA}" type="datetimeFigureOut">
              <a:rPr lang="nb-NO" smtClean="0"/>
              <a:pPr/>
              <a:t>29.11.2014</a:t>
            </a:fld>
            <a:endParaRPr lang="nb-NO"/>
          </a:p>
        </p:txBody>
      </p:sp>
      <p:sp>
        <p:nvSpPr>
          <p:cNvPr id="28" name="Plassholder for bunntekst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1CD8B7C-CE91-4FFD-BE4C-083B28610B93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tittel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9" name="Rett linj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 linj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81000" y="476673"/>
            <a:ext cx="8458200" cy="5599114"/>
          </a:xfrm>
        </p:spPr>
        <p:txBody>
          <a:bodyPr/>
          <a:lstStyle/>
          <a:p>
            <a:pPr algn="ctr"/>
            <a:r>
              <a:rPr lang="nb-NO" dirty="0" smtClean="0"/>
              <a:t>FELTE RÅDYR 2013</a:t>
            </a:r>
            <a:br>
              <a:rPr lang="nb-NO" dirty="0" smtClean="0"/>
            </a:b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81000" y="5805264"/>
            <a:ext cx="8458200" cy="432048"/>
          </a:xfrm>
        </p:spPr>
        <p:txBody>
          <a:bodyPr>
            <a:normAutofit lnSpcReduction="10000"/>
          </a:bodyPr>
          <a:lstStyle/>
          <a:p>
            <a:r>
              <a:rPr lang="nb-NO" dirty="0" smtClean="0"/>
              <a:t>Bukk: 46% - Geit: 23% - Kje: 31%</a:t>
            </a:r>
            <a:endParaRPr lang="nb-NO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827584" y="1397000"/>
          <a:ext cx="7560840" cy="3924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1080120"/>
                <a:gridCol w="1080120"/>
                <a:gridCol w="1080120"/>
                <a:gridCol w="1080120"/>
                <a:gridCol w="1080120"/>
                <a:gridCol w="1080120"/>
              </a:tblGrid>
              <a:tr h="547457">
                <a:tc>
                  <a:txBody>
                    <a:bodyPr/>
                    <a:lstStyle/>
                    <a:p>
                      <a:r>
                        <a:rPr lang="nb-NO" dirty="0" smtClean="0"/>
                        <a:t>Storvald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Bukke kje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Geite</a:t>
                      </a:r>
                    </a:p>
                    <a:p>
                      <a:r>
                        <a:rPr lang="nb-NO" dirty="0" smtClean="0"/>
                        <a:t>kje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Bukk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Geit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Totalt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Areal/</a:t>
                      </a:r>
                    </a:p>
                    <a:p>
                      <a:r>
                        <a:rPr lang="nb-NO" dirty="0" smtClean="0"/>
                        <a:t>Felt</a:t>
                      </a:r>
                      <a:endParaRPr lang="nb-NO" dirty="0"/>
                    </a:p>
                  </a:txBody>
                  <a:tcPr/>
                </a:tc>
              </a:tr>
              <a:tr h="547457">
                <a:tc>
                  <a:txBody>
                    <a:bodyPr/>
                    <a:lstStyle/>
                    <a:p>
                      <a:r>
                        <a:rPr lang="nb-NO" dirty="0" smtClean="0"/>
                        <a:t>Dypvåg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701</a:t>
                      </a:r>
                      <a:endParaRPr lang="nb-NO" dirty="0"/>
                    </a:p>
                  </a:txBody>
                  <a:tcPr/>
                </a:tc>
              </a:tr>
              <a:tr h="547457">
                <a:tc>
                  <a:txBody>
                    <a:bodyPr/>
                    <a:lstStyle/>
                    <a:p>
                      <a:r>
                        <a:rPr lang="nb-NO" dirty="0" smtClean="0"/>
                        <a:t>S/Ø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886</a:t>
                      </a:r>
                      <a:endParaRPr lang="nb-NO" dirty="0"/>
                    </a:p>
                  </a:txBody>
                  <a:tcPr/>
                </a:tc>
              </a:tr>
              <a:tr h="547457">
                <a:tc>
                  <a:txBody>
                    <a:bodyPr/>
                    <a:lstStyle/>
                    <a:p>
                      <a:r>
                        <a:rPr lang="nb-NO" dirty="0" smtClean="0"/>
                        <a:t>N/Ø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925</a:t>
                      </a:r>
                      <a:endParaRPr lang="nb-NO" dirty="0"/>
                    </a:p>
                  </a:txBody>
                  <a:tcPr/>
                </a:tc>
              </a:tr>
              <a:tr h="547457">
                <a:tc>
                  <a:txBody>
                    <a:bodyPr/>
                    <a:lstStyle/>
                    <a:p>
                      <a:r>
                        <a:rPr lang="nb-NO" dirty="0" smtClean="0"/>
                        <a:t>S/V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571</a:t>
                      </a:r>
                      <a:endParaRPr lang="nb-NO" dirty="0"/>
                    </a:p>
                  </a:txBody>
                  <a:tcPr/>
                </a:tc>
              </a:tr>
              <a:tr h="547457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Ansmyr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798</a:t>
                      </a:r>
                      <a:endParaRPr lang="nb-NO" dirty="0"/>
                    </a:p>
                  </a:txBody>
                  <a:tcPr/>
                </a:tc>
              </a:tr>
              <a:tr h="547457">
                <a:tc>
                  <a:txBody>
                    <a:bodyPr/>
                    <a:lstStyle/>
                    <a:p>
                      <a:r>
                        <a:rPr lang="nb-NO" b="1" dirty="0" smtClean="0"/>
                        <a:t>Totalt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42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37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118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59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256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750</a:t>
                      </a:r>
                      <a:endParaRPr lang="nb-NO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11560"/>
          </a:xfrm>
        </p:spPr>
        <p:txBody>
          <a:bodyPr/>
          <a:lstStyle/>
          <a:p>
            <a:pPr algn="ctr"/>
            <a:r>
              <a:rPr lang="nb-NO" dirty="0" smtClean="0"/>
              <a:t>FELTE HJORT 2013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304800" y="1554162"/>
          <a:ext cx="8686800" cy="3314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00"/>
                <a:gridCol w="965200"/>
                <a:gridCol w="965200"/>
                <a:gridCol w="965200"/>
                <a:gridCol w="965200"/>
                <a:gridCol w="965200"/>
                <a:gridCol w="965200"/>
                <a:gridCol w="965200"/>
                <a:gridCol w="965200"/>
              </a:tblGrid>
              <a:tr h="999257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Storv</a:t>
                      </a:r>
                      <a:r>
                        <a:rPr lang="nb-NO" dirty="0" smtClean="0"/>
                        <a:t>.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Stor</a:t>
                      </a:r>
                    </a:p>
                    <a:p>
                      <a:r>
                        <a:rPr lang="nb-NO" dirty="0" smtClean="0"/>
                        <a:t>bukk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Mellom</a:t>
                      </a:r>
                    </a:p>
                    <a:p>
                      <a:r>
                        <a:rPr lang="nb-NO" dirty="0" smtClean="0"/>
                        <a:t>bukk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Hind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1,5 års</a:t>
                      </a:r>
                    </a:p>
                    <a:p>
                      <a:r>
                        <a:rPr lang="nb-NO" dirty="0" smtClean="0"/>
                        <a:t>bukk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1,5 års</a:t>
                      </a:r>
                    </a:p>
                    <a:p>
                      <a:r>
                        <a:rPr lang="nb-NO" dirty="0" smtClean="0"/>
                        <a:t>hind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Bukke</a:t>
                      </a:r>
                    </a:p>
                    <a:p>
                      <a:r>
                        <a:rPr lang="nb-NO" dirty="0" smtClean="0"/>
                        <a:t>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Hind</a:t>
                      </a:r>
                    </a:p>
                    <a:p>
                      <a:r>
                        <a:rPr lang="nb-NO" dirty="0" smtClean="0"/>
                        <a:t>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Totalt</a:t>
                      </a:r>
                      <a:endParaRPr lang="nb-NO" dirty="0"/>
                    </a:p>
                  </a:txBody>
                  <a:tcPr/>
                </a:tc>
              </a:tr>
              <a:tr h="578935">
                <a:tc>
                  <a:txBody>
                    <a:bodyPr/>
                    <a:lstStyle/>
                    <a:p>
                      <a:r>
                        <a:rPr lang="nb-NO" dirty="0" smtClean="0"/>
                        <a:t>N/Ø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14</a:t>
                      </a:r>
                      <a:endParaRPr lang="nb-NO" dirty="0"/>
                    </a:p>
                  </a:txBody>
                  <a:tcPr/>
                </a:tc>
              </a:tr>
              <a:tr h="578935">
                <a:tc>
                  <a:txBody>
                    <a:bodyPr/>
                    <a:lstStyle/>
                    <a:p>
                      <a:r>
                        <a:rPr lang="nb-NO" dirty="0" smtClean="0"/>
                        <a:t>S/Ø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2</a:t>
                      </a:r>
                    </a:p>
                  </a:txBody>
                  <a:tcPr/>
                </a:tc>
              </a:tr>
              <a:tr h="578935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Ansm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1</a:t>
                      </a:r>
                      <a:endParaRPr lang="nb-NO" dirty="0"/>
                    </a:p>
                  </a:txBody>
                  <a:tcPr/>
                </a:tc>
              </a:tr>
              <a:tr h="578935">
                <a:tc>
                  <a:txBody>
                    <a:bodyPr/>
                    <a:lstStyle/>
                    <a:p>
                      <a:r>
                        <a:rPr lang="nb-NO" b="1" dirty="0" smtClean="0"/>
                        <a:t>Totalt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1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6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2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6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1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1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17</a:t>
                      </a:r>
                      <a:endParaRPr lang="nb-NO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kstSylinder 5"/>
          <p:cNvSpPr txBox="1"/>
          <p:nvPr/>
        </p:nvSpPr>
        <p:spPr>
          <a:xfrm>
            <a:off x="323528" y="5085185"/>
            <a:ext cx="1584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2008 – 2013</a:t>
            </a:r>
          </a:p>
          <a:p>
            <a:r>
              <a:rPr lang="nb-NO" dirty="0" smtClean="0"/>
              <a:t>51 Hanndyr</a:t>
            </a:r>
          </a:p>
          <a:p>
            <a:r>
              <a:rPr lang="nb-NO" dirty="0" smtClean="0"/>
              <a:t>54 Hunndyr </a:t>
            </a:r>
          </a:p>
          <a:p>
            <a:endParaRPr lang="nb-NO" dirty="0"/>
          </a:p>
        </p:txBody>
      </p:sp>
      <p:sp>
        <p:nvSpPr>
          <p:cNvPr id="7" name="TekstSylinder 6"/>
          <p:cNvSpPr txBox="1"/>
          <p:nvPr/>
        </p:nvSpPr>
        <p:spPr>
          <a:xfrm>
            <a:off x="3779912" y="5085184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2012 – 2013</a:t>
            </a:r>
          </a:p>
          <a:p>
            <a:r>
              <a:rPr lang="nb-NO" dirty="0" smtClean="0"/>
              <a:t> Hind 1,5 år og eldre</a:t>
            </a:r>
          </a:p>
          <a:p>
            <a:r>
              <a:rPr lang="nb-NO" dirty="0" smtClean="0"/>
              <a:t>12 av 39 = 30%</a:t>
            </a:r>
          </a:p>
          <a:p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smtClean="0"/>
              <a:t>FELT ELG 2013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304800" y="1554161"/>
          <a:ext cx="8686800" cy="3975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00"/>
                <a:gridCol w="965200"/>
                <a:gridCol w="965200"/>
                <a:gridCol w="965200"/>
                <a:gridCol w="965200"/>
                <a:gridCol w="965200"/>
                <a:gridCol w="965200"/>
                <a:gridCol w="965200"/>
                <a:gridCol w="965200"/>
              </a:tblGrid>
              <a:tr h="555866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Storv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Okse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Ku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1,5 års</a:t>
                      </a:r>
                    </a:p>
                    <a:p>
                      <a:r>
                        <a:rPr lang="nb-NO" dirty="0" smtClean="0"/>
                        <a:t>Okse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1,5 års</a:t>
                      </a:r>
                    </a:p>
                    <a:p>
                      <a:r>
                        <a:rPr lang="nb-NO" dirty="0" smtClean="0"/>
                        <a:t>Ku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Okse</a:t>
                      </a:r>
                    </a:p>
                    <a:p>
                      <a:r>
                        <a:rPr lang="nb-NO" dirty="0" smtClean="0"/>
                        <a:t>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Ku </a:t>
                      </a:r>
                    </a:p>
                    <a:p>
                      <a:r>
                        <a:rPr lang="nb-NO" dirty="0" smtClean="0"/>
                        <a:t>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Totalt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Areal</a:t>
                      </a:r>
                      <a:endParaRPr lang="nb-NO" dirty="0"/>
                    </a:p>
                  </a:txBody>
                  <a:tcPr/>
                </a:tc>
              </a:tr>
              <a:tr h="555866">
                <a:tc>
                  <a:txBody>
                    <a:bodyPr/>
                    <a:lstStyle/>
                    <a:p>
                      <a:r>
                        <a:rPr lang="nb-NO" dirty="0" smtClean="0"/>
                        <a:t>Dypvåg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7200</a:t>
                      </a:r>
                      <a:endParaRPr lang="nb-NO" dirty="0"/>
                    </a:p>
                  </a:txBody>
                  <a:tcPr/>
                </a:tc>
              </a:tr>
              <a:tr h="555866">
                <a:tc>
                  <a:txBody>
                    <a:bodyPr/>
                    <a:lstStyle/>
                    <a:p>
                      <a:r>
                        <a:rPr lang="nb-NO" dirty="0" smtClean="0"/>
                        <a:t>S/Ø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3100</a:t>
                      </a:r>
                      <a:endParaRPr lang="nb-NO" dirty="0"/>
                    </a:p>
                  </a:txBody>
                  <a:tcPr/>
                </a:tc>
              </a:tr>
              <a:tr h="555866">
                <a:tc>
                  <a:txBody>
                    <a:bodyPr/>
                    <a:lstStyle/>
                    <a:p>
                      <a:r>
                        <a:rPr lang="nb-NO" dirty="0" smtClean="0"/>
                        <a:t>N/Ø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5400</a:t>
                      </a:r>
                      <a:endParaRPr lang="nb-NO" dirty="0"/>
                    </a:p>
                  </a:txBody>
                  <a:tcPr/>
                </a:tc>
              </a:tr>
              <a:tr h="555866">
                <a:tc>
                  <a:txBody>
                    <a:bodyPr/>
                    <a:lstStyle/>
                    <a:p>
                      <a:r>
                        <a:rPr lang="nb-NO" dirty="0" smtClean="0"/>
                        <a:t>S/V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aseline="0" dirty="0" smtClean="0"/>
                        <a:t>  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4200</a:t>
                      </a:r>
                      <a:endParaRPr lang="nb-NO" dirty="0"/>
                    </a:p>
                  </a:txBody>
                  <a:tcPr/>
                </a:tc>
              </a:tr>
              <a:tr h="555866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Ansm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4200</a:t>
                      </a:r>
                      <a:endParaRPr lang="nb-NO" dirty="0"/>
                    </a:p>
                  </a:txBody>
                  <a:tcPr/>
                </a:tc>
              </a:tr>
              <a:tr h="555866">
                <a:tc>
                  <a:txBody>
                    <a:bodyPr/>
                    <a:lstStyle/>
                    <a:p>
                      <a:r>
                        <a:rPr lang="nb-NO" b="1" dirty="0" smtClean="0"/>
                        <a:t>Totalt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13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9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11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3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6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42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4600</a:t>
                      </a:r>
                      <a:endParaRPr lang="nb-NO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smtClean="0"/>
              <a:t>ELG 2013</a:t>
            </a:r>
            <a:endParaRPr lang="nb-NO" dirty="0"/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</p:nvPr>
        </p:nvGraphicFramePr>
        <p:xfrm>
          <a:off x="251520" y="1268760"/>
          <a:ext cx="8515668" cy="5400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6524"/>
                <a:gridCol w="1216524"/>
                <a:gridCol w="1216524"/>
                <a:gridCol w="1216524"/>
                <a:gridCol w="1216524"/>
                <a:gridCol w="1216524"/>
                <a:gridCol w="1216524"/>
              </a:tblGrid>
              <a:tr h="300034"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OKSE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Tagger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KU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1,5 års Okse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1,5 års Ku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Okse kalv</a:t>
                      </a:r>
                      <a:endParaRPr lang="nb-NO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dirty="0" smtClean="0"/>
                        <a:t>Ku kalv</a:t>
                      </a:r>
                      <a:endParaRPr lang="nb-NO" sz="1200" dirty="0"/>
                    </a:p>
                  </a:txBody>
                  <a:tcPr/>
                </a:tc>
              </a:tr>
              <a:tr h="300034"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231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6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208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139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98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60</a:t>
                      </a:r>
                      <a:endParaRPr lang="nb-NO" sz="1200" b="1" dirty="0"/>
                    </a:p>
                  </a:txBody>
                  <a:tcPr/>
                </a:tc>
              </a:tr>
              <a:tr h="300034"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218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8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205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127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96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45</a:t>
                      </a:r>
                      <a:endParaRPr lang="nb-NO" sz="1200" b="1" dirty="0"/>
                    </a:p>
                  </a:txBody>
                  <a:tcPr/>
                </a:tc>
              </a:tr>
              <a:tr h="300034"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217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7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192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119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92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44</a:t>
                      </a:r>
                      <a:endParaRPr lang="nb-NO" sz="1200" b="1" dirty="0"/>
                    </a:p>
                  </a:txBody>
                  <a:tcPr/>
                </a:tc>
              </a:tr>
              <a:tr h="300034"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202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6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162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114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34</a:t>
                      </a:r>
                      <a:endParaRPr lang="nb-NO" sz="1200" b="1" dirty="0"/>
                    </a:p>
                  </a:txBody>
                  <a:tcPr/>
                </a:tc>
              </a:tr>
              <a:tr h="300034"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194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9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155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113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33</a:t>
                      </a:r>
                      <a:endParaRPr lang="nb-NO" sz="1200" b="1" dirty="0"/>
                    </a:p>
                  </a:txBody>
                  <a:tcPr/>
                </a:tc>
              </a:tr>
              <a:tr h="300034"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185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4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154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110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27</a:t>
                      </a:r>
                      <a:endParaRPr lang="nb-NO" sz="1200" b="1" dirty="0"/>
                    </a:p>
                  </a:txBody>
                  <a:tcPr/>
                </a:tc>
              </a:tr>
              <a:tr h="300034"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170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4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147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109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/>
                </a:tc>
              </a:tr>
              <a:tr h="300034"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162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3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137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108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/>
                </a:tc>
              </a:tr>
              <a:tr h="300034"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155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2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135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  95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/>
                </a:tc>
              </a:tr>
              <a:tr h="300034"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152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2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  88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/>
                    </a:p>
                  </a:txBody>
                  <a:tcPr/>
                </a:tc>
              </a:tr>
              <a:tr h="300034"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152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2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  68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/>
                    </a:p>
                  </a:txBody>
                  <a:tcPr/>
                </a:tc>
              </a:tr>
              <a:tr h="300034"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130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2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/>
                </a:tc>
              </a:tr>
              <a:tr h="300034"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13 stk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9 stk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11 stk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3 stk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6</a:t>
                      </a:r>
                      <a:r>
                        <a:rPr lang="nb-NO" sz="1200" b="1" baseline="0" dirty="0" smtClean="0"/>
                        <a:t> stk</a:t>
                      </a:r>
                      <a:endParaRPr lang="nb-NO" sz="1200" b="1" dirty="0"/>
                    </a:p>
                  </a:txBody>
                  <a:tcPr/>
                </a:tc>
              </a:tr>
              <a:tr h="300034"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31%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22%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                   33%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                   14%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/>
                </a:tc>
              </a:tr>
              <a:tr h="300034"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19% (2012)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14%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                   36%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                  </a:t>
                      </a:r>
                      <a:r>
                        <a:rPr lang="nb-NO" sz="1200" b="1" baseline="0" dirty="0" smtClean="0"/>
                        <a:t> 31%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/>
                </a:tc>
              </a:tr>
              <a:tr h="300034"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25% (12</a:t>
                      </a:r>
                      <a:r>
                        <a:rPr lang="nb-NO" sz="1200" b="1" baseline="0" dirty="0" smtClean="0"/>
                        <a:t> og 13)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17%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                  </a:t>
                      </a:r>
                      <a:r>
                        <a:rPr lang="nb-NO" sz="1200" b="1" baseline="0" dirty="0" smtClean="0"/>
                        <a:t> 35%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                   23%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/>
                </a:tc>
              </a:tr>
              <a:tr h="300034"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Ku over 140 kg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+ okse mer enn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200" b="1" dirty="0" smtClean="0"/>
                        <a:t>3 Tagger = 32%</a:t>
                      </a:r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sz="12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smtClean="0"/>
              <a:t>SETT ELG 2013 (sett hjort)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304800" y="1554159"/>
          <a:ext cx="8686797" cy="439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549390">
                <a:tc>
                  <a:txBody>
                    <a:bodyPr/>
                    <a:lstStyle/>
                    <a:p>
                      <a:r>
                        <a:rPr lang="nb-NO" dirty="0" smtClean="0"/>
                        <a:t>Storvald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Elg/Jeger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Kalv/ku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%ku m/ka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Ku/Okse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% 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C00000"/>
                          </a:solidFill>
                        </a:rPr>
                        <a:t>Sett hjort</a:t>
                      </a:r>
                      <a:endParaRPr lang="nb-NO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49390">
                <a:tc>
                  <a:txBody>
                    <a:bodyPr/>
                    <a:lstStyle/>
                    <a:p>
                      <a:r>
                        <a:rPr lang="nb-NO" dirty="0" smtClean="0"/>
                        <a:t>Dypvåg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0,28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0,45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45%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18%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nb-NO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49390">
                <a:tc>
                  <a:txBody>
                    <a:bodyPr/>
                    <a:lstStyle/>
                    <a:p>
                      <a:r>
                        <a:rPr lang="nb-NO" dirty="0" smtClean="0"/>
                        <a:t>S/Ø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0,59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0,47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43%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16%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C00000"/>
                          </a:solidFill>
                        </a:rPr>
                        <a:t>6</a:t>
                      </a:r>
                      <a:endParaRPr lang="nb-NO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49390">
                <a:tc>
                  <a:txBody>
                    <a:bodyPr/>
                    <a:lstStyle/>
                    <a:p>
                      <a:r>
                        <a:rPr lang="nb-NO" dirty="0" smtClean="0"/>
                        <a:t>D/SØ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0,45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0,46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44%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16,5%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C00000"/>
                          </a:solidFill>
                        </a:rPr>
                        <a:t>8</a:t>
                      </a:r>
                      <a:endParaRPr lang="nb-NO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49390">
                <a:tc>
                  <a:txBody>
                    <a:bodyPr/>
                    <a:lstStyle/>
                    <a:p>
                      <a:r>
                        <a:rPr lang="nb-NO" dirty="0" smtClean="0"/>
                        <a:t>N/Ø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0,32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0,31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31%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12%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C00000"/>
                          </a:solidFill>
                        </a:rPr>
                        <a:t>59</a:t>
                      </a:r>
                      <a:endParaRPr lang="nb-NO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49390">
                <a:tc>
                  <a:txBody>
                    <a:bodyPr/>
                    <a:lstStyle/>
                    <a:p>
                      <a:r>
                        <a:rPr lang="nb-NO" dirty="0" smtClean="0"/>
                        <a:t>S/V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0,53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0,75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60%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27%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nb-NO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49390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Ansm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0,50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0,48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48%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3,3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24%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nb-NO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49390">
                <a:tc>
                  <a:txBody>
                    <a:bodyPr/>
                    <a:lstStyle/>
                    <a:p>
                      <a:r>
                        <a:rPr lang="nb-NO" b="1" dirty="0" smtClean="0"/>
                        <a:t>Viltlaget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0,42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0,46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43%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1,5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/>
                        <a:t>19%</a:t>
                      </a:r>
                      <a:endParaRPr lang="nb-N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1" dirty="0" smtClean="0">
                          <a:solidFill>
                            <a:srgbClr val="C00000"/>
                          </a:solidFill>
                        </a:rPr>
                        <a:t>68</a:t>
                      </a:r>
                      <a:endParaRPr lang="nb-NO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Sett elg 2006-2013. (+ hjort)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304800" y="1554165"/>
          <a:ext cx="8686797" cy="50431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560354">
                <a:tc>
                  <a:txBody>
                    <a:bodyPr/>
                    <a:lstStyle/>
                    <a:p>
                      <a:r>
                        <a:rPr lang="nb-NO" dirty="0" smtClean="0"/>
                        <a:t>ÅR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E/J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K/K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% K</a:t>
                      </a:r>
                      <a:r>
                        <a:rPr lang="nb-NO" baseline="0" dirty="0" smtClean="0"/>
                        <a:t> m/k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K/O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%</a:t>
                      </a:r>
                      <a:r>
                        <a:rPr lang="nb-NO" baseline="0" dirty="0" smtClean="0"/>
                        <a:t> 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C00000"/>
                          </a:solidFill>
                        </a:rPr>
                        <a:t>Sett</a:t>
                      </a:r>
                      <a:r>
                        <a:rPr lang="nb-NO" baseline="0" dirty="0" smtClean="0">
                          <a:solidFill>
                            <a:srgbClr val="C00000"/>
                          </a:solidFill>
                        </a:rPr>
                        <a:t> Hjort</a:t>
                      </a:r>
                      <a:endParaRPr lang="nb-NO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60354">
                <a:tc>
                  <a:txBody>
                    <a:bodyPr/>
                    <a:lstStyle/>
                    <a:p>
                      <a:r>
                        <a:rPr lang="nb-NO" dirty="0" smtClean="0"/>
                        <a:t>2006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0,55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0,41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  <a:tr h="560354">
                <a:tc>
                  <a:txBody>
                    <a:bodyPr/>
                    <a:lstStyle/>
                    <a:p>
                      <a:r>
                        <a:rPr lang="nb-NO" dirty="0" smtClean="0"/>
                        <a:t>2007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0,62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0,52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C00000"/>
                          </a:solidFill>
                        </a:rPr>
                        <a:t>35</a:t>
                      </a:r>
                      <a:endParaRPr lang="nb-NO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60354">
                <a:tc>
                  <a:txBody>
                    <a:bodyPr/>
                    <a:lstStyle/>
                    <a:p>
                      <a:r>
                        <a:rPr lang="nb-NO" dirty="0" smtClean="0"/>
                        <a:t>2008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0,47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0,58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C00000"/>
                          </a:solidFill>
                        </a:rPr>
                        <a:t>49</a:t>
                      </a:r>
                      <a:endParaRPr lang="nb-NO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60354">
                <a:tc>
                  <a:txBody>
                    <a:bodyPr/>
                    <a:lstStyle/>
                    <a:p>
                      <a:r>
                        <a:rPr lang="nb-NO" dirty="0" smtClean="0"/>
                        <a:t>2009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0,50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0,58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C00000"/>
                          </a:solidFill>
                        </a:rPr>
                        <a:t>44</a:t>
                      </a:r>
                      <a:endParaRPr lang="nb-NO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60354">
                <a:tc>
                  <a:txBody>
                    <a:bodyPr/>
                    <a:lstStyle/>
                    <a:p>
                      <a:r>
                        <a:rPr lang="nb-NO" dirty="0" smtClean="0"/>
                        <a:t>2010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0,48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0,37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17,5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C00000"/>
                          </a:solidFill>
                        </a:rPr>
                        <a:t>56</a:t>
                      </a:r>
                      <a:endParaRPr lang="nb-NO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60354">
                <a:tc>
                  <a:txBody>
                    <a:bodyPr/>
                    <a:lstStyle/>
                    <a:p>
                      <a:r>
                        <a:rPr lang="nb-NO" dirty="0" smtClean="0"/>
                        <a:t>2011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0,46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0,55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C00000"/>
                          </a:solidFill>
                        </a:rPr>
                        <a:t>51</a:t>
                      </a:r>
                      <a:endParaRPr lang="nb-NO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60354">
                <a:tc>
                  <a:txBody>
                    <a:bodyPr/>
                    <a:lstStyle/>
                    <a:p>
                      <a:r>
                        <a:rPr lang="nb-NO" dirty="0" smtClean="0"/>
                        <a:t>2012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0,40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C00000"/>
                          </a:solidFill>
                        </a:rPr>
                        <a:t>62</a:t>
                      </a:r>
                      <a:endParaRPr lang="nb-NO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60354">
                <a:tc>
                  <a:txBody>
                    <a:bodyPr/>
                    <a:lstStyle/>
                    <a:p>
                      <a:r>
                        <a:rPr lang="nb-NO" dirty="0" smtClean="0"/>
                        <a:t>2013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0,42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0,46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C00000"/>
                          </a:solidFill>
                        </a:rPr>
                        <a:t>68</a:t>
                      </a:r>
                      <a:endParaRPr lang="nb-NO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smtClean="0"/>
              <a:t>Brukte enheter 2012 og 2013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Til nå er det brukt 44 % av tildelte enheter.</a:t>
            </a:r>
          </a:p>
          <a:p>
            <a:endParaRPr lang="nb-NO" dirty="0"/>
          </a:p>
        </p:txBody>
      </p:sp>
      <p:graphicFrame>
        <p:nvGraphicFramePr>
          <p:cNvPr id="6" name="Tabell 5"/>
          <p:cNvGraphicFramePr>
            <a:graphicFrameLocks noGrp="1"/>
          </p:cNvGraphicFramePr>
          <p:nvPr/>
        </p:nvGraphicFramePr>
        <p:xfrm>
          <a:off x="1524000" y="2204864"/>
          <a:ext cx="6096000" cy="3528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88065">
                <a:tc>
                  <a:txBody>
                    <a:bodyPr/>
                    <a:lstStyle/>
                    <a:p>
                      <a:r>
                        <a:rPr lang="nb-NO" dirty="0" smtClean="0"/>
                        <a:t>Storvald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Brukte enheter i</a:t>
                      </a:r>
                      <a:r>
                        <a:rPr lang="nb-NO" baseline="0" dirty="0" smtClean="0"/>
                        <a:t> %</a:t>
                      </a:r>
                      <a:endParaRPr lang="nb-NO" dirty="0"/>
                    </a:p>
                  </a:txBody>
                  <a:tcPr/>
                </a:tc>
              </a:tr>
              <a:tr h="588065">
                <a:tc>
                  <a:txBody>
                    <a:bodyPr/>
                    <a:lstStyle/>
                    <a:p>
                      <a:r>
                        <a:rPr lang="nb-NO" dirty="0" smtClean="0"/>
                        <a:t>Dypvåg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34</a:t>
                      </a:r>
                      <a:endParaRPr lang="nb-NO" dirty="0"/>
                    </a:p>
                  </a:txBody>
                  <a:tcPr/>
                </a:tc>
              </a:tr>
              <a:tr h="588065">
                <a:tc>
                  <a:txBody>
                    <a:bodyPr/>
                    <a:lstStyle/>
                    <a:p>
                      <a:r>
                        <a:rPr lang="nb-NO" dirty="0" smtClean="0"/>
                        <a:t>S/Ø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43</a:t>
                      </a:r>
                      <a:endParaRPr lang="nb-NO" dirty="0"/>
                    </a:p>
                  </a:txBody>
                  <a:tcPr/>
                </a:tc>
              </a:tr>
              <a:tr h="588065">
                <a:tc>
                  <a:txBody>
                    <a:bodyPr/>
                    <a:lstStyle/>
                    <a:p>
                      <a:r>
                        <a:rPr lang="nb-NO" dirty="0" smtClean="0"/>
                        <a:t>N/Ø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39</a:t>
                      </a:r>
                      <a:endParaRPr lang="nb-NO" dirty="0"/>
                    </a:p>
                  </a:txBody>
                  <a:tcPr/>
                </a:tc>
              </a:tr>
              <a:tr h="588065">
                <a:tc>
                  <a:txBody>
                    <a:bodyPr/>
                    <a:lstStyle/>
                    <a:p>
                      <a:r>
                        <a:rPr lang="nb-NO" dirty="0" smtClean="0"/>
                        <a:t>S/V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72</a:t>
                      </a:r>
                      <a:endParaRPr lang="nb-NO" dirty="0"/>
                    </a:p>
                  </a:txBody>
                  <a:tcPr/>
                </a:tc>
              </a:tr>
              <a:tr h="588065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Ansmyrheia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35</a:t>
                      </a:r>
                      <a:endParaRPr lang="nb-NO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i">
  <a:themeElements>
    <a:clrScheme name="Fly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5FC3D4A79728444BCF1A0CB85F6B9C2" ma:contentTypeVersion="4" ma:contentTypeDescription="Opprett et nytt dokument." ma:contentTypeScope="" ma:versionID="272c0078e41a4ee84349e261989245c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5b1039f79f0627aeae71f01f0c5e7b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5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Innholdstype"/>
        <xsd:element ref="dc:title" minOccurs="0" maxOccurs="1" ma:index="3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8504490-4BF3-47AF-98D3-1D52D9E0AF54}"/>
</file>

<file path=customXml/itemProps2.xml><?xml version="1.0" encoding="utf-8"?>
<ds:datastoreItem xmlns:ds="http://schemas.openxmlformats.org/officeDocument/2006/customXml" ds:itemID="{0A2211F3-A3AF-47C8-8A40-C9AF5681E0F6}"/>
</file>

<file path=customXml/itemProps3.xml><?xml version="1.0" encoding="utf-8"?>
<ds:datastoreItem xmlns:ds="http://schemas.openxmlformats.org/officeDocument/2006/customXml" ds:itemID="{68075583-C3AC-4065-91A8-CE01A4D31260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138</TotalTime>
  <Words>519</Words>
  <Application>Microsoft Office PowerPoint</Application>
  <PresentationFormat>On-screen Show (4:3)</PresentationFormat>
  <Paragraphs>369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Franklin Gothic Book</vt:lpstr>
      <vt:lpstr>Franklin Gothic Medium</vt:lpstr>
      <vt:lpstr>Wingdings 2</vt:lpstr>
      <vt:lpstr>Sti</vt:lpstr>
      <vt:lpstr>FELTE RÅDYR 2013 </vt:lpstr>
      <vt:lpstr>FELTE HJORT 2013</vt:lpstr>
      <vt:lpstr>FELT ELG 2013</vt:lpstr>
      <vt:lpstr>ELG 2013</vt:lpstr>
      <vt:lpstr>SETT ELG 2013 (sett hjort)</vt:lpstr>
      <vt:lpstr>Sett elg 2006-2013. (+ hjort)</vt:lpstr>
      <vt:lpstr>Brukte enheter 2012 og 2013</vt:lpstr>
    </vt:vector>
  </TitlesOfParts>
  <Company>IKT Agder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FELTE RÅDYR 2013</dc:title>
  <dc:creator>toott</dc:creator>
  <cp:lastModifiedBy>Karl</cp:lastModifiedBy>
  <cp:revision>15</cp:revision>
  <dcterms:created xsi:type="dcterms:W3CDTF">2014-02-10T19:07:29Z</dcterms:created>
  <dcterms:modified xsi:type="dcterms:W3CDTF">2014-11-29T00:48:05Z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0x01010045FC3D4A79728444BCF1A0CB85F6B9C2</vt:lpwstr>
  </property>
</Properties>
</file>