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Elg/Jeger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'Ark1'!$B$2:$B$12</c:f>
              <c:numCache>
                <c:formatCode>General</c:formatCode>
                <c:ptCount val="11"/>
                <c:pt idx="0">
                  <c:v>0.55000000000000004</c:v>
                </c:pt>
                <c:pt idx="1">
                  <c:v>0.62</c:v>
                </c:pt>
                <c:pt idx="2">
                  <c:v>0.47</c:v>
                </c:pt>
                <c:pt idx="3">
                  <c:v>0.5</c:v>
                </c:pt>
                <c:pt idx="4">
                  <c:v>0.48</c:v>
                </c:pt>
                <c:pt idx="5">
                  <c:v>0.46</c:v>
                </c:pt>
                <c:pt idx="6">
                  <c:v>0.4</c:v>
                </c:pt>
                <c:pt idx="7">
                  <c:v>0.42</c:v>
                </c:pt>
                <c:pt idx="8">
                  <c:v>0.37</c:v>
                </c:pt>
                <c:pt idx="9">
                  <c:v>0.38</c:v>
                </c:pt>
                <c:pt idx="10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A5-4554-920A-1330F39E0A6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Kalv pr ku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'Ark1'!$C$2:$C$12</c:f>
              <c:numCache>
                <c:formatCode>General</c:formatCode>
                <c:ptCount val="11"/>
                <c:pt idx="0">
                  <c:v>0.41</c:v>
                </c:pt>
                <c:pt idx="1">
                  <c:v>0.52</c:v>
                </c:pt>
                <c:pt idx="2">
                  <c:v>0.57999999999999996</c:v>
                </c:pt>
                <c:pt idx="3">
                  <c:v>0.57999999999999996</c:v>
                </c:pt>
                <c:pt idx="4">
                  <c:v>0.37</c:v>
                </c:pt>
                <c:pt idx="5">
                  <c:v>0.55000000000000004</c:v>
                </c:pt>
                <c:pt idx="6">
                  <c:v>0.37</c:v>
                </c:pt>
                <c:pt idx="7">
                  <c:v>0.46</c:v>
                </c:pt>
                <c:pt idx="8">
                  <c:v>0.6</c:v>
                </c:pt>
                <c:pt idx="9">
                  <c:v>0.47</c:v>
                </c:pt>
                <c:pt idx="10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A5-4554-920A-1330F39E0A6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Ku pr okse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'Ark1'!$D$2:$D$12</c:f>
              <c:numCache>
                <c:formatCode>General</c:formatCode>
                <c:ptCount val="11"/>
                <c:pt idx="0">
                  <c:v>1.5</c:v>
                </c:pt>
                <c:pt idx="1">
                  <c:v>1.7</c:v>
                </c:pt>
                <c:pt idx="2">
                  <c:v>1.2</c:v>
                </c:pt>
                <c:pt idx="3">
                  <c:v>1.4</c:v>
                </c:pt>
                <c:pt idx="4">
                  <c:v>1.8</c:v>
                </c:pt>
                <c:pt idx="5">
                  <c:v>1.4</c:v>
                </c:pt>
                <c:pt idx="6">
                  <c:v>1.6</c:v>
                </c:pt>
                <c:pt idx="7">
                  <c:v>1.5</c:v>
                </c:pt>
                <c:pt idx="8">
                  <c:v>1.6</c:v>
                </c:pt>
                <c:pt idx="9">
                  <c:v>1.5</c:v>
                </c:pt>
                <c:pt idx="10">
                  <c:v>1.43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A5-4554-920A-1330F39E0A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762112"/>
        <c:axId val="33189888"/>
      </c:lineChart>
      <c:catAx>
        <c:axId val="3276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3189888"/>
        <c:crosses val="autoZero"/>
        <c:auto val="1"/>
        <c:lblAlgn val="ctr"/>
        <c:lblOffset val="100"/>
        <c:noMultiLvlLbl val="0"/>
      </c:catAx>
      <c:valAx>
        <c:axId val="3318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76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57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3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0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3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4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7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0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05853"/>
          </a:xfrm>
        </p:spPr>
        <p:txBody>
          <a:bodyPr/>
          <a:lstStyle/>
          <a:p>
            <a:r>
              <a:rPr lang="nb-NO" dirty="0" smtClean="0"/>
              <a:t>Sett og felt 2016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09530" y="3004458"/>
            <a:ext cx="8767860" cy="2253342"/>
          </a:xfrm>
        </p:spPr>
        <p:txBody>
          <a:bodyPr/>
          <a:lstStyle/>
          <a:p>
            <a:r>
              <a:rPr lang="nb-NO" dirty="0" smtClean="0"/>
              <a:t>RÅDYR </a:t>
            </a:r>
          </a:p>
          <a:p>
            <a:r>
              <a:rPr lang="nb-NO" dirty="0" smtClean="0"/>
              <a:t>HJORT</a:t>
            </a:r>
          </a:p>
          <a:p>
            <a:r>
              <a:rPr lang="nb-NO" dirty="0" smtClean="0"/>
              <a:t>ELG</a:t>
            </a:r>
          </a:p>
          <a:p>
            <a:r>
              <a:rPr lang="nb-NO" sz="3600" b="1" dirty="0" smtClean="0"/>
              <a:t>Tvedestrand </a:t>
            </a:r>
            <a:r>
              <a:rPr lang="nb-NO" sz="3600" b="1" dirty="0" err="1"/>
              <a:t>V</a:t>
            </a:r>
            <a:r>
              <a:rPr lang="nb-NO" sz="3600" b="1" dirty="0" err="1" smtClean="0"/>
              <a:t>iltlag</a:t>
            </a:r>
            <a:endParaRPr lang="nb-NO" sz="3600" b="1" dirty="0" smtClean="0"/>
          </a:p>
          <a:p>
            <a:endParaRPr lang="nb-NO" sz="36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2834639"/>
            <a:ext cx="2103120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Felte rådyr 2016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674748"/>
              </p:ext>
            </p:extLst>
          </p:nvPr>
        </p:nvGraphicFramePr>
        <p:xfrm>
          <a:off x="1143000" y="2057400"/>
          <a:ext cx="98726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80">
                  <a:extLst>
                    <a:ext uri="{9D8B030D-6E8A-4147-A177-3AD203B41FA5}">
                      <a16:colId xmlns:a16="http://schemas.microsoft.com/office/drawing/2014/main" val="3795720351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794671027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751607601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3085772083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147621997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2388651510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254023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Storvald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Bukk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Geit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Bukkekje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Geitekje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Totalt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Areal/felt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98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Dypvåg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27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1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37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840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4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61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710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8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30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50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750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8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Ansm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16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39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962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8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Tv.viltlag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112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53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50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32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247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770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68082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143000" y="5120640"/>
            <a:ext cx="14042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45 % Bukk</a:t>
            </a:r>
          </a:p>
          <a:p>
            <a:r>
              <a:rPr lang="nb-NO" dirty="0" smtClean="0"/>
              <a:t>21 % Geit</a:t>
            </a:r>
          </a:p>
          <a:p>
            <a:r>
              <a:rPr lang="nb-NO" dirty="0" smtClean="0"/>
              <a:t>20 % </a:t>
            </a:r>
            <a:r>
              <a:rPr lang="nb-NO" dirty="0" err="1" smtClean="0"/>
              <a:t>B.kje</a:t>
            </a:r>
            <a:endParaRPr lang="nb-NO" dirty="0" smtClean="0"/>
          </a:p>
          <a:p>
            <a:r>
              <a:rPr lang="nb-NO" dirty="0" smtClean="0"/>
              <a:t>14 % </a:t>
            </a:r>
            <a:r>
              <a:rPr lang="nb-NO" dirty="0" err="1" smtClean="0"/>
              <a:t>G.kje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122023" y="5120640"/>
            <a:ext cx="18810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66 % voksne dyr</a:t>
            </a:r>
          </a:p>
          <a:p>
            <a:r>
              <a:rPr lang="nb-NO" dirty="0" smtClean="0"/>
              <a:t>34 % kje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19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Felt hjort 2016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87241"/>
              </p:ext>
            </p:extLst>
          </p:nvPr>
        </p:nvGraphicFramePr>
        <p:xfrm>
          <a:off x="1143000" y="2057400"/>
          <a:ext cx="987266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63">
                  <a:extLst>
                    <a:ext uri="{9D8B030D-6E8A-4147-A177-3AD203B41FA5}">
                      <a16:colId xmlns:a16="http://schemas.microsoft.com/office/drawing/2014/main" val="3762828418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3004467138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074751603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664938974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6882848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1322136226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891263068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1395898490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37099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Storvald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Stor bukk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Mellom bukk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Hind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1,5 års bukk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1,5 års hind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Bukke kalv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Hind kalv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Totalt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26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Dypvåg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4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3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Ansm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7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Viltlaget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5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6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5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7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6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5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35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249058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293223" y="5368834"/>
            <a:ext cx="16328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48 % Hanndyr</a:t>
            </a:r>
          </a:p>
          <a:p>
            <a:r>
              <a:rPr lang="nb-NO" dirty="0" smtClean="0"/>
              <a:t>52 % Hunndyr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304903" y="5368834"/>
            <a:ext cx="18941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31 % Kalv</a:t>
            </a:r>
          </a:p>
          <a:p>
            <a:r>
              <a:rPr lang="nb-NO" dirty="0" smtClean="0"/>
              <a:t>66% Kalv / ungdyr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656217" y="5368834"/>
            <a:ext cx="23513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Vekter:        kalv 31,5 kg</a:t>
            </a:r>
          </a:p>
          <a:p>
            <a:r>
              <a:rPr lang="nb-NO" dirty="0"/>
              <a:t> </a:t>
            </a:r>
            <a:r>
              <a:rPr lang="nb-NO" dirty="0" smtClean="0"/>
              <a:t>                1,5 hind 46 kg</a:t>
            </a:r>
          </a:p>
          <a:p>
            <a:r>
              <a:rPr lang="nb-NO" dirty="0"/>
              <a:t> </a:t>
            </a:r>
            <a:r>
              <a:rPr lang="nb-NO" dirty="0" smtClean="0"/>
              <a:t>                1,5 bukk 61 kg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Felt elg 2016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124910"/>
              </p:ext>
            </p:extLst>
          </p:nvPr>
        </p:nvGraphicFramePr>
        <p:xfrm>
          <a:off x="1143000" y="2057400"/>
          <a:ext cx="987266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083">
                  <a:extLst>
                    <a:ext uri="{9D8B030D-6E8A-4147-A177-3AD203B41FA5}">
                      <a16:colId xmlns:a16="http://schemas.microsoft.com/office/drawing/2014/main" val="1146914592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1955764090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84807961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3893174313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4097897452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1734153961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67280282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3101714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Storvald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Okse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Ku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1,5 års okse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1,5 års </a:t>
                      </a:r>
                    </a:p>
                    <a:p>
                      <a:r>
                        <a:rPr lang="nb-NO" dirty="0" smtClean="0"/>
                        <a:t>ku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Okse </a:t>
                      </a:r>
                    </a:p>
                    <a:p>
                      <a:r>
                        <a:rPr lang="nb-NO" dirty="0" smtClean="0"/>
                        <a:t>kalv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Ku</a:t>
                      </a:r>
                    </a:p>
                    <a:p>
                      <a:r>
                        <a:rPr lang="nb-NO" dirty="0" smtClean="0"/>
                        <a:t>Kalv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Totalt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9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Dypvåg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1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99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5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Ansm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6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Viltlaget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21780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143001" y="5199017"/>
            <a:ext cx="116912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56 % okse</a:t>
            </a:r>
          </a:p>
          <a:p>
            <a:r>
              <a:rPr lang="nb-NO" dirty="0" smtClean="0"/>
              <a:t>44 % ku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573383" y="5199017"/>
            <a:ext cx="19986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32 % kalv</a:t>
            </a:r>
          </a:p>
          <a:p>
            <a:r>
              <a:rPr lang="nb-NO" dirty="0" smtClean="0"/>
              <a:t>56 % ungdyr + kalv</a:t>
            </a:r>
          </a:p>
          <a:p>
            <a:r>
              <a:rPr lang="nb-NO" dirty="0" smtClean="0"/>
              <a:t>44 % eldre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872445" y="5199017"/>
            <a:ext cx="259950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39 kg (snittvekt kalv)</a:t>
            </a:r>
          </a:p>
          <a:p>
            <a:r>
              <a:rPr lang="nb-NO" dirty="0" smtClean="0"/>
              <a:t>93 kg (snittvekt ungdyr)</a:t>
            </a:r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720149" y="5199017"/>
            <a:ext cx="25733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35 kalver sett i 2016</a:t>
            </a:r>
          </a:p>
          <a:p>
            <a:r>
              <a:rPr lang="nb-NO" dirty="0" smtClean="0"/>
              <a:t>25 elg skutt i 2016</a:t>
            </a:r>
          </a:p>
          <a:p>
            <a:r>
              <a:rPr lang="nb-NO" dirty="0" smtClean="0"/>
              <a:t>70 % skutt av sett tilvekst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58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Brukte enheter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96416"/>
              </p:ext>
            </p:extLst>
          </p:nvPr>
        </p:nvGraphicFramePr>
        <p:xfrm>
          <a:off x="1143000" y="2057400"/>
          <a:ext cx="987266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533">
                  <a:extLst>
                    <a:ext uri="{9D8B030D-6E8A-4147-A177-3AD203B41FA5}">
                      <a16:colId xmlns:a16="http://schemas.microsoft.com/office/drawing/2014/main" val="3910992946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3387105503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723753136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1805556575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2417566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Storvald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Brukt 2015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Brukt 2016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%</a:t>
                      </a:r>
                      <a:r>
                        <a:rPr lang="nb-NO" baseline="0" dirty="0" smtClean="0"/>
                        <a:t> brukt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Rest            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0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Dypvåg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45 %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29              55%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86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 (11)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29 %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27 (26)      71%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35 %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35               65%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3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85 %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  7                15%  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6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Ansm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57 %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20               43%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0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Viltlaget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61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60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51 %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118              49%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0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5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3406" y="478972"/>
            <a:ext cx="9875520" cy="1356360"/>
          </a:xfrm>
        </p:spPr>
        <p:txBody>
          <a:bodyPr/>
          <a:lstStyle/>
          <a:p>
            <a:r>
              <a:rPr lang="nb-NO" b="1" dirty="0" smtClean="0"/>
              <a:t>Sett elg 2016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468985"/>
              </p:ext>
            </p:extLst>
          </p:nvPr>
        </p:nvGraphicFramePr>
        <p:xfrm>
          <a:off x="1123406" y="2057400"/>
          <a:ext cx="989225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974">
                  <a:extLst>
                    <a:ext uri="{9D8B030D-6E8A-4147-A177-3AD203B41FA5}">
                      <a16:colId xmlns:a16="http://schemas.microsoft.com/office/drawing/2014/main" val="717066175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1848632894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1532155561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3809619253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1270038902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3188201752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3952944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Storvald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Elg/Jeger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Kalv/Ku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% Ku</a:t>
                      </a:r>
                    </a:p>
                    <a:p>
                      <a:r>
                        <a:rPr lang="nb-NO" dirty="0" smtClean="0"/>
                        <a:t>m/kalv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Ku/Okse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%</a:t>
                      </a:r>
                      <a:r>
                        <a:rPr lang="nb-NO" baseline="0" dirty="0" smtClean="0"/>
                        <a:t> Kalv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FF00"/>
                          </a:solidFill>
                        </a:rPr>
                        <a:t>Sett hjort</a:t>
                      </a:r>
                      <a:endParaRPr lang="nb-NO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0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Dypvåg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0,48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0,42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2,36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19,6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1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0,41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0,16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0,85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 5,8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14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D + S/Ø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0,45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0,34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34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1,52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14,4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endParaRPr lang="nb-NO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2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N/Ø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0,39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1,33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  9,4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0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S/V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0,63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0,29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1,26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13,4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8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Ansm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0,57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0,35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1,88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15,3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06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Viltlag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0,47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0,30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28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1,43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12,5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77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6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0,38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0,47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19,5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0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0,37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0,60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1,6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72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5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Sett fra 2006 til 2016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4397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FC3D4A79728444BCF1A0CB85F6B9C2" ma:contentTypeVersion="4" ma:contentTypeDescription="Opprett et nytt dokument." ma:contentTypeScope="" ma:versionID="272c0078e41a4ee84349e261989245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5b1039f79f0627aeae71f01f0c5e7b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5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DFF86-897F-400D-87D7-271353B23B23}"/>
</file>

<file path=customXml/itemProps2.xml><?xml version="1.0" encoding="utf-8"?>
<ds:datastoreItem xmlns:ds="http://schemas.openxmlformats.org/officeDocument/2006/customXml" ds:itemID="{170BF307-793F-4EA0-A7C9-87450ABC9B85}"/>
</file>

<file path=customXml/itemProps3.xml><?xml version="1.0" encoding="utf-8"?>
<ds:datastoreItem xmlns:ds="http://schemas.openxmlformats.org/officeDocument/2006/customXml" ds:itemID="{291EEC68-C58C-46D5-9980-3FBD45AA72C6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287</TotalTime>
  <Words>443</Words>
  <Application>Microsoft Office PowerPoint</Application>
  <PresentationFormat>Widescreen</PresentationFormat>
  <Paragraphs>288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9" baseType="lpstr">
      <vt:lpstr>Corbel</vt:lpstr>
      <vt:lpstr>Basis</vt:lpstr>
      <vt:lpstr>Sett og felt 2016 </vt:lpstr>
      <vt:lpstr>Felte rådyr 2016</vt:lpstr>
      <vt:lpstr>Felt hjort 2016</vt:lpstr>
      <vt:lpstr>Felt elg 2016</vt:lpstr>
      <vt:lpstr>Brukte enheter</vt:lpstr>
      <vt:lpstr>Sett elg 2016</vt:lpstr>
      <vt:lpstr>Sett fra 2006 til 2016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 og felt 2016</dc:title>
  <dc:creator>Ottersland, Tor Harald</dc:creator>
  <cp:lastModifiedBy>Ottersland, Tor Harald</cp:lastModifiedBy>
  <cp:revision>28</cp:revision>
  <dcterms:created xsi:type="dcterms:W3CDTF">2016-12-21T12:44:34Z</dcterms:created>
  <dcterms:modified xsi:type="dcterms:W3CDTF">2017-01-11T18:28:22Z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0x01010045FC3D4A79728444BCF1A0CB85F6B9C2</vt:lpwstr>
  </property>
</Properties>
</file>