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olors1.xml" ContentType="application/vnd.ms-office.chartcolorstyle+xml"/>
  <Override PartName="/ppt/charts/style1.xml" ContentType="application/vnd.ms-office.chartstyl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4.2480736960230497E-2"/>
          <c:y val="0.12191502005645521"/>
          <c:w val="0.8610407343996247"/>
          <c:h val="0.795574704105383"/>
        </c:manualLayout>
      </c:layout>
      <c:lineChart>
        <c:grouping val="standard"/>
        <c:ser>
          <c:idx val="0"/>
          <c:order val="0"/>
          <c:tx>
            <c:strRef>
              <c:f>'Ark1'!$B$1</c:f>
              <c:strCache>
                <c:ptCount val="1"/>
                <c:pt idx="0">
                  <c:v>Elg/Jeger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rgbClr val="FF0000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'Ark1'!$B$2:$B$13</c:f>
              <c:numCache>
                <c:formatCode>General</c:formatCode>
                <c:ptCount val="12"/>
                <c:pt idx="0">
                  <c:v>0.55000000000000004</c:v>
                </c:pt>
                <c:pt idx="1">
                  <c:v>0.62000000000000011</c:v>
                </c:pt>
                <c:pt idx="2">
                  <c:v>0.47000000000000003</c:v>
                </c:pt>
                <c:pt idx="3">
                  <c:v>0.5</c:v>
                </c:pt>
                <c:pt idx="4">
                  <c:v>0.48000000000000004</c:v>
                </c:pt>
                <c:pt idx="5">
                  <c:v>0.46</c:v>
                </c:pt>
                <c:pt idx="6">
                  <c:v>0.4</c:v>
                </c:pt>
                <c:pt idx="7">
                  <c:v>0.42000000000000004</c:v>
                </c:pt>
                <c:pt idx="8">
                  <c:v>0.37000000000000005</c:v>
                </c:pt>
                <c:pt idx="9">
                  <c:v>0.38000000000000006</c:v>
                </c:pt>
                <c:pt idx="10">
                  <c:v>0.47000000000000003</c:v>
                </c:pt>
                <c:pt idx="11">
                  <c:v>0.48000000000000004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A5-4554-920A-1330F39E0A6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Kalv pr ku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'Ark1'!$C$2:$C$13</c:f>
              <c:numCache>
                <c:formatCode>General</c:formatCode>
                <c:ptCount val="12"/>
                <c:pt idx="0">
                  <c:v>0.41000000000000003</c:v>
                </c:pt>
                <c:pt idx="1">
                  <c:v>0.52</c:v>
                </c:pt>
                <c:pt idx="2">
                  <c:v>0.58000000000000007</c:v>
                </c:pt>
                <c:pt idx="3">
                  <c:v>0.58000000000000007</c:v>
                </c:pt>
                <c:pt idx="4">
                  <c:v>0.37000000000000005</c:v>
                </c:pt>
                <c:pt idx="5">
                  <c:v>0.55000000000000004</c:v>
                </c:pt>
                <c:pt idx="6">
                  <c:v>0.37000000000000005</c:v>
                </c:pt>
                <c:pt idx="7">
                  <c:v>0.46</c:v>
                </c:pt>
                <c:pt idx="8">
                  <c:v>0.60000000000000009</c:v>
                </c:pt>
                <c:pt idx="9">
                  <c:v>0.47000000000000003</c:v>
                </c:pt>
                <c:pt idx="10">
                  <c:v>0.30000000000000004</c:v>
                </c:pt>
                <c:pt idx="11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A5-4554-920A-1330F39E0A65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Ku pr okse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'Ark1'!$D$2:$D$13</c:f>
              <c:numCache>
                <c:formatCode>General</c:formatCode>
                <c:ptCount val="12"/>
                <c:pt idx="0">
                  <c:v>1.5</c:v>
                </c:pt>
                <c:pt idx="1">
                  <c:v>1.7000000000000002</c:v>
                </c:pt>
                <c:pt idx="2">
                  <c:v>1.2</c:v>
                </c:pt>
                <c:pt idx="3">
                  <c:v>1.4</c:v>
                </c:pt>
                <c:pt idx="4">
                  <c:v>1.8</c:v>
                </c:pt>
                <c:pt idx="5">
                  <c:v>1.4</c:v>
                </c:pt>
                <c:pt idx="6">
                  <c:v>1.6</c:v>
                </c:pt>
                <c:pt idx="7">
                  <c:v>1.5</c:v>
                </c:pt>
                <c:pt idx="8">
                  <c:v>1.6</c:v>
                </c:pt>
                <c:pt idx="9">
                  <c:v>1.5</c:v>
                </c:pt>
                <c:pt idx="10">
                  <c:v>1.43</c:v>
                </c:pt>
                <c:pt idx="11">
                  <c:v>1.7000000000000002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1A5-4554-920A-1330F39E0A65}"/>
            </c:ext>
          </c:extLst>
        </c:ser>
        <c:dLbls>
          <c:showVal val="1"/>
        </c:dLbls>
        <c:marker val="1"/>
        <c:axId val="92403584"/>
        <c:axId val="92405120"/>
      </c:lineChart>
      <c:catAx>
        <c:axId val="9240358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2405120"/>
        <c:crosses val="autoZero"/>
        <c:auto val="1"/>
        <c:lblAlgn val="ctr"/>
        <c:lblOffset val="100"/>
      </c:catAx>
      <c:valAx>
        <c:axId val="924051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24035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</c:dTable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1114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490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387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071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157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980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213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200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9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34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927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170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05853"/>
          </a:xfrm>
        </p:spPr>
        <p:txBody>
          <a:bodyPr/>
          <a:lstStyle/>
          <a:p>
            <a:r>
              <a:rPr lang="nb-NO" dirty="0" smtClean="0"/>
              <a:t>Sett og felt 2017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709530" y="3004458"/>
            <a:ext cx="8767860" cy="2253342"/>
          </a:xfrm>
        </p:spPr>
        <p:txBody>
          <a:bodyPr/>
          <a:lstStyle/>
          <a:p>
            <a:r>
              <a:rPr lang="nb-NO" dirty="0" smtClean="0"/>
              <a:t>RÅDYR </a:t>
            </a:r>
          </a:p>
          <a:p>
            <a:r>
              <a:rPr lang="nb-NO" dirty="0" smtClean="0"/>
              <a:t>HJORT</a:t>
            </a:r>
          </a:p>
          <a:p>
            <a:r>
              <a:rPr lang="nb-NO" dirty="0" smtClean="0"/>
              <a:t>ELG</a:t>
            </a:r>
          </a:p>
          <a:p>
            <a:r>
              <a:rPr lang="nb-NO" sz="3600" b="1" dirty="0" smtClean="0"/>
              <a:t>Tvedestrand </a:t>
            </a:r>
            <a:r>
              <a:rPr lang="nb-NO" sz="3600" b="1" dirty="0" err="1"/>
              <a:t>V</a:t>
            </a:r>
            <a:r>
              <a:rPr lang="nb-NO" sz="3600" b="1" dirty="0" err="1" smtClean="0"/>
              <a:t>iltlag</a:t>
            </a:r>
            <a:endParaRPr lang="nb-NO" sz="3600" b="1" dirty="0" smtClean="0"/>
          </a:p>
          <a:p>
            <a:endParaRPr lang="nb-NO" sz="3600" b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0253" y="2834639"/>
            <a:ext cx="1861287" cy="163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6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Felte rådyr 2017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73609826"/>
              </p:ext>
            </p:extLst>
          </p:nvPr>
        </p:nvGraphicFramePr>
        <p:xfrm>
          <a:off x="1143000" y="2057400"/>
          <a:ext cx="987266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380">
                  <a:extLst>
                    <a:ext uri="{9D8B030D-6E8A-4147-A177-3AD203B41FA5}">
                      <a16:colId xmlns:a16="http://schemas.microsoft.com/office/drawing/2014/main" xmlns="" val="3795720351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794671027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751607601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3085772083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147621997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2388651510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254023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Areal/felt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198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510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3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</a:t>
                      </a:r>
                      <a:r>
                        <a:rPr lang="nb-NO" baseline="0" dirty="0" smtClean="0"/>
                        <a:t>  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</a:t>
                      </a:r>
                      <a:r>
                        <a:rPr lang="nb-NO" baseline="0" dirty="0" smtClean="0"/>
                        <a:t>  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1000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7844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62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700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9481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65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580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758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35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1070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408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err="1" smtClean="0"/>
                        <a:t>Tv.viltlag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106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59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277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baseline="0" dirty="0" smtClean="0"/>
                        <a:t>  700</a:t>
                      </a:r>
                      <a:endParaRPr lang="nb-NO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2268082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143000" y="5120640"/>
            <a:ext cx="140425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39 % Bukk</a:t>
            </a:r>
          </a:p>
          <a:p>
            <a:r>
              <a:rPr lang="nb-NO" dirty="0" smtClean="0"/>
              <a:t>21 % Geit</a:t>
            </a:r>
          </a:p>
          <a:p>
            <a:r>
              <a:rPr lang="nb-NO" dirty="0" smtClean="0"/>
              <a:t>40 % </a:t>
            </a:r>
            <a:r>
              <a:rPr lang="nb-NO" dirty="0"/>
              <a:t>K</a:t>
            </a:r>
            <a:r>
              <a:rPr lang="nb-NO" dirty="0" smtClean="0"/>
              <a:t>je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3122023" y="5120640"/>
            <a:ext cx="188105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2015 – 242 rådyr</a:t>
            </a:r>
          </a:p>
          <a:p>
            <a:r>
              <a:rPr lang="nb-NO" dirty="0" smtClean="0"/>
              <a:t>2016 – 247 rådyr</a:t>
            </a:r>
          </a:p>
          <a:p>
            <a:r>
              <a:rPr lang="nb-NO" dirty="0" smtClean="0"/>
              <a:t>2017 – 277 rådyr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25191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Felt hjort 2017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770113"/>
              </p:ext>
            </p:extLst>
          </p:nvPr>
        </p:nvGraphicFramePr>
        <p:xfrm>
          <a:off x="1143000" y="2057400"/>
          <a:ext cx="9872667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xmlns="" val="3762828418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3004467138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2074751603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664938974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268828482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1322136226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2891263068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1395898490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xmlns="" val="2370997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Stor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Mellom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3262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2740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59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06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98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9071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9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34</a:t>
                      </a:r>
                      <a:endParaRPr lang="nb-NO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1249058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293223" y="5368834"/>
            <a:ext cx="163285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47 % Hanndyr</a:t>
            </a:r>
          </a:p>
          <a:p>
            <a:r>
              <a:rPr lang="nb-NO" dirty="0" smtClean="0"/>
              <a:t>53 % Hunndyr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3304902" y="5368834"/>
            <a:ext cx="211175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29 % Kalv</a:t>
            </a:r>
          </a:p>
          <a:p>
            <a:r>
              <a:rPr lang="nb-NO" dirty="0" smtClean="0"/>
              <a:t>26 % Hind voksen</a:t>
            </a:r>
          </a:p>
          <a:p>
            <a:r>
              <a:rPr lang="nb-NO" dirty="0" smtClean="0"/>
              <a:t>35 % Hind + 1,5 hind</a:t>
            </a:r>
          </a:p>
          <a:p>
            <a:r>
              <a:rPr lang="nb-NO" dirty="0" smtClean="0"/>
              <a:t>23 % Bukk voksen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5656217" y="5368834"/>
            <a:ext cx="235131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Vekter:          kalv 28 kg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1,5 hind 47 kg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1,5 bukk 55 kg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88078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Felt elg 2017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800394"/>
              </p:ext>
            </p:extLst>
          </p:nvPr>
        </p:nvGraphicFramePr>
        <p:xfrm>
          <a:off x="1143000" y="2057400"/>
          <a:ext cx="987266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083">
                  <a:extLst>
                    <a:ext uri="{9D8B030D-6E8A-4147-A177-3AD203B41FA5}">
                      <a16:colId xmlns:a16="http://schemas.microsoft.com/office/drawing/2014/main" xmlns="" val="1146914592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xmlns="" val="1955764090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xmlns="" val="84807961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xmlns="" val="3893174313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xmlns="" val="4097897452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xmlns="" val="1734153961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xmlns="" val="67280282"/>
                    </a:ext>
                  </a:extLst>
                </a:gridCol>
                <a:gridCol w="1234083">
                  <a:extLst>
                    <a:ext uri="{9D8B030D-6E8A-4147-A177-3AD203B41FA5}">
                      <a16:colId xmlns:a16="http://schemas.microsoft.com/office/drawing/2014/main" xmlns="" val="3101714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 </a:t>
                      </a:r>
                    </a:p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 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49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6814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199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50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29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0662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5321780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143001" y="5199017"/>
            <a:ext cx="116912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58 % okse</a:t>
            </a:r>
          </a:p>
          <a:p>
            <a:r>
              <a:rPr lang="nb-NO" dirty="0" smtClean="0"/>
              <a:t>42 % ku</a:t>
            </a:r>
          </a:p>
          <a:p>
            <a:r>
              <a:rPr lang="nb-NO" dirty="0" smtClean="0"/>
              <a:t>25 % kalv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4872445" y="5199017"/>
            <a:ext cx="259950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46 kg (snittvekt kalv)</a:t>
            </a:r>
          </a:p>
          <a:p>
            <a:r>
              <a:rPr lang="nb-NO" dirty="0" smtClean="0"/>
              <a:t>92 kg (snittvekt ungdyr)</a:t>
            </a:r>
          </a:p>
          <a:p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7720149" y="5199017"/>
            <a:ext cx="257338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24 elg skutt i 2017</a:t>
            </a:r>
          </a:p>
        </p:txBody>
      </p:sp>
    </p:spTree>
    <p:extLst>
      <p:ext uri="{BB962C8B-B14F-4D97-AF65-F5344CB8AC3E}">
        <p14:creationId xmlns:p14="http://schemas.microsoft.com/office/powerpoint/2010/main" xmlns="" val="371585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Brukte enheter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8175892"/>
              </p:ext>
            </p:extLst>
          </p:nvPr>
        </p:nvGraphicFramePr>
        <p:xfrm>
          <a:off x="1143000" y="2057400"/>
          <a:ext cx="987266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533">
                  <a:extLst>
                    <a:ext uri="{9D8B030D-6E8A-4147-A177-3AD203B41FA5}">
                      <a16:colId xmlns:a16="http://schemas.microsoft.com/office/drawing/2014/main" xmlns="" val="3910992946"/>
                    </a:ext>
                  </a:extLst>
                </a:gridCol>
                <a:gridCol w="1974533">
                  <a:extLst>
                    <a:ext uri="{9D8B030D-6E8A-4147-A177-3AD203B41FA5}">
                      <a16:colId xmlns:a16="http://schemas.microsoft.com/office/drawing/2014/main" xmlns="" val="3387105503"/>
                    </a:ext>
                  </a:extLst>
                </a:gridCol>
                <a:gridCol w="1974533">
                  <a:extLst>
                    <a:ext uri="{9D8B030D-6E8A-4147-A177-3AD203B41FA5}">
                      <a16:colId xmlns:a16="http://schemas.microsoft.com/office/drawing/2014/main" xmlns="" val="723753136"/>
                    </a:ext>
                  </a:extLst>
                </a:gridCol>
                <a:gridCol w="1974533">
                  <a:extLst>
                    <a:ext uri="{9D8B030D-6E8A-4147-A177-3AD203B41FA5}">
                      <a16:colId xmlns:a16="http://schemas.microsoft.com/office/drawing/2014/main" xmlns="" val="1805556575"/>
                    </a:ext>
                  </a:extLst>
                </a:gridCol>
                <a:gridCol w="1974533">
                  <a:extLst>
                    <a:ext uri="{9D8B030D-6E8A-4147-A177-3AD203B41FA5}">
                      <a16:colId xmlns:a16="http://schemas.microsoft.com/office/drawing/2014/main" xmlns="" val="2417566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Brukt 2015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Brukt 2016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Brukt</a:t>
                      </a:r>
                      <a:r>
                        <a:rPr lang="nb-NO" baseline="0" dirty="0" smtClean="0"/>
                        <a:t> 2017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% Brukt av tildelt</a:t>
                      </a:r>
                      <a:r>
                        <a:rPr lang="nb-NO" dirty="0" smtClean="0"/>
                        <a:t>            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7600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51 %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1386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58 %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017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93 %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332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102%     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3766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79 %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190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60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 77 %</a:t>
                      </a:r>
                      <a:endParaRPr lang="nb-NO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0609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257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23406" y="478972"/>
            <a:ext cx="9875520" cy="1356360"/>
          </a:xfrm>
        </p:spPr>
        <p:txBody>
          <a:bodyPr/>
          <a:lstStyle/>
          <a:p>
            <a:r>
              <a:rPr lang="nb-NO" b="1" dirty="0" smtClean="0"/>
              <a:t>Sett elg 2017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9938754"/>
              </p:ext>
            </p:extLst>
          </p:nvPr>
        </p:nvGraphicFramePr>
        <p:xfrm>
          <a:off x="1123406" y="2057400"/>
          <a:ext cx="9892254" cy="4046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974">
                  <a:extLst>
                    <a:ext uri="{9D8B030D-6E8A-4147-A177-3AD203B41FA5}">
                      <a16:colId xmlns:a16="http://schemas.microsoft.com/office/drawing/2014/main" xmlns="" val="717066175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1848632894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1532155561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3809619253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1270038902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3188201752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xmlns="" val="3952944105"/>
                    </a:ext>
                  </a:extLst>
                </a:gridCol>
              </a:tblGrid>
              <a:tr h="709047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Storvald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Elg/Jeger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Kalv/Ku 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% Ku</a:t>
                      </a:r>
                    </a:p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m/kalv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Ku/Okse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%</a:t>
                      </a:r>
                      <a:r>
                        <a:rPr lang="nb-NO" baseline="0" dirty="0" smtClean="0">
                          <a:solidFill>
                            <a:srgbClr val="002060"/>
                          </a:solidFill>
                        </a:rPr>
                        <a:t> Kalv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Sett hjort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7109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Dypvåg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0,70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1,29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87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0718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S/Ø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1,9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15   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4145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D + S/Ø</a:t>
                      </a:r>
                      <a:endParaRPr lang="nb-NO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0,47</a:t>
                      </a:r>
                      <a:endParaRPr lang="nb-NO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0,61</a:t>
                      </a:r>
                      <a:endParaRPr lang="nb-NO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52</a:t>
                      </a:r>
                      <a:endParaRPr lang="nb-NO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1,6</a:t>
                      </a:r>
                      <a:endParaRPr lang="nb-NO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22</a:t>
                      </a:r>
                      <a:endParaRPr lang="nb-NO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nb-NO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852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N/Ø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0,43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36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15 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1806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S/V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0,70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1,00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100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2,0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40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0980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>
                          <a:solidFill>
                            <a:srgbClr val="002060"/>
                          </a:solidFill>
                        </a:rPr>
                        <a:t>Ansm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0,57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0,57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52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3,5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24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7060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 err="1" smtClean="0">
                          <a:solidFill>
                            <a:srgbClr val="002060"/>
                          </a:solidFill>
                        </a:rPr>
                        <a:t>Viltlag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0,48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0,50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47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1,7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002060"/>
                          </a:solidFill>
                        </a:rPr>
                        <a:t>34</a:t>
                      </a:r>
                      <a:endParaRPr lang="nb-NO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086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2016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0,47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1,4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77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1007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2015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0,38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0,47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38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1,5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nb-NO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9551056"/>
                  </a:ext>
                </a:extLst>
              </a:tr>
            </a:tbl>
          </a:graphicData>
        </a:graphic>
      </p:graphicFrame>
      <p:sp>
        <p:nvSpPr>
          <p:cNvPr id="3" name="Stjerne med 5 tagger 2"/>
          <p:cNvSpPr/>
          <p:nvPr/>
        </p:nvSpPr>
        <p:spPr>
          <a:xfrm flipV="1">
            <a:off x="10399364" y="5067946"/>
            <a:ext cx="255722" cy="24797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2453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Sett fra 2006 til 2017</a:t>
            </a:r>
            <a:endParaRPr lang="nb-NO" b="1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5333490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16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D9D01AC2-EE7D-4E49-99EE-8E62E4E7E8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FC3D4A79728444BCF1A0CB85F6B9C2" ma:contentTypeVersion="4" ma:contentTypeDescription="Opprett et nytt dokument." ma:contentTypeScope="" ma:versionID="272c0078e41a4ee84349e261989245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5b1039f79f0627aeae71f01f0c5e7b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9DEE37-26F8-4DD6-90B0-42C6B11EDE39}"/>
</file>

<file path=customXml/itemProps2.xml><?xml version="1.0" encoding="utf-8"?>
<ds:datastoreItem xmlns:ds="http://schemas.openxmlformats.org/officeDocument/2006/customXml" ds:itemID="{39868C0D-B531-4CF6-B760-3CD51A8770BB}"/>
</file>

<file path=customXml/itemProps3.xml><?xml version="1.0" encoding="utf-8"?>
<ds:datastoreItem xmlns:ds="http://schemas.openxmlformats.org/officeDocument/2006/customXml" ds:itemID="{F611F596-E626-4B88-9AFD-56DEE7168AB3}"/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415</TotalTime>
  <Words>411</Words>
  <Application>Microsoft Office PowerPoint</Application>
  <PresentationFormat>Custom</PresentationFormat>
  <Paragraphs>274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Basis</vt:lpstr>
      <vt:lpstr>Sett og felt 2017 </vt:lpstr>
      <vt:lpstr>Felte rådyr 2017</vt:lpstr>
      <vt:lpstr>Felt hjort 2017</vt:lpstr>
      <vt:lpstr>Felt elg 2017</vt:lpstr>
      <vt:lpstr>Brukte enheter</vt:lpstr>
      <vt:lpstr>Sett elg 2017</vt:lpstr>
      <vt:lpstr>Sett fra 2006 til 2017</vt:lpstr>
    </vt:vector>
  </TitlesOfParts>
  <Company>IKT-Agder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 og felt 2016</dc:title>
  <dc:creator>Ottersland, Tor Harald</dc:creator>
  <cp:lastModifiedBy>ROV</cp:lastModifiedBy>
  <cp:revision>38</cp:revision>
  <cp:lastPrinted>2018-01-18T12:13:12Z</cp:lastPrinted>
  <dcterms:created xsi:type="dcterms:W3CDTF">2016-12-21T12:44:34Z</dcterms:created>
  <dcterms:modified xsi:type="dcterms:W3CDTF">2018-02-02T02:37:09Z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0x01010045FC3D4A79728444BCF1A0CB85F6B9C2</vt:lpwstr>
  </property>
</Properties>
</file>