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480736960230484E-2"/>
          <c:y val="0.1219150200564552"/>
          <c:w val="0.86104073439962447"/>
          <c:h val="0.795574704105383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Elg/Jeger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'Ark1'!$B$2:$B$14</c:f>
              <c:numCache>
                <c:formatCode>General</c:formatCode>
                <c:ptCount val="13"/>
                <c:pt idx="0">
                  <c:v>0.55000000000000004</c:v>
                </c:pt>
                <c:pt idx="1">
                  <c:v>0.62</c:v>
                </c:pt>
                <c:pt idx="2">
                  <c:v>0.47</c:v>
                </c:pt>
                <c:pt idx="3">
                  <c:v>0.5</c:v>
                </c:pt>
                <c:pt idx="4">
                  <c:v>0.48</c:v>
                </c:pt>
                <c:pt idx="5">
                  <c:v>0.46</c:v>
                </c:pt>
                <c:pt idx="6">
                  <c:v>0.4</c:v>
                </c:pt>
                <c:pt idx="7">
                  <c:v>0.42</c:v>
                </c:pt>
                <c:pt idx="8">
                  <c:v>0.37</c:v>
                </c:pt>
                <c:pt idx="9">
                  <c:v>0.38</c:v>
                </c:pt>
                <c:pt idx="10">
                  <c:v>0.47</c:v>
                </c:pt>
                <c:pt idx="11">
                  <c:v>0.48</c:v>
                </c:pt>
                <c:pt idx="12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A5-4554-920A-1330F39E0A6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Kalv pr ku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'Ark1'!$C$2:$C$14</c:f>
              <c:numCache>
                <c:formatCode>General</c:formatCode>
                <c:ptCount val="13"/>
                <c:pt idx="0">
                  <c:v>0.41</c:v>
                </c:pt>
                <c:pt idx="1">
                  <c:v>0.52</c:v>
                </c:pt>
                <c:pt idx="2">
                  <c:v>0.57999999999999996</c:v>
                </c:pt>
                <c:pt idx="3">
                  <c:v>0.57999999999999996</c:v>
                </c:pt>
                <c:pt idx="4">
                  <c:v>0.37</c:v>
                </c:pt>
                <c:pt idx="5">
                  <c:v>0.55000000000000004</c:v>
                </c:pt>
                <c:pt idx="6">
                  <c:v>0.37</c:v>
                </c:pt>
                <c:pt idx="7">
                  <c:v>0.46</c:v>
                </c:pt>
                <c:pt idx="8">
                  <c:v>0.6</c:v>
                </c:pt>
                <c:pt idx="9">
                  <c:v>0.47</c:v>
                </c:pt>
                <c:pt idx="10">
                  <c:v>0.3</c:v>
                </c:pt>
                <c:pt idx="11">
                  <c:v>0.51</c:v>
                </c:pt>
                <c:pt idx="12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A5-4554-920A-1330F39E0A6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Ku pr okse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'Ark1'!$A$2:$A$14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'Ark1'!$D$2:$D$14</c:f>
              <c:numCache>
                <c:formatCode>General</c:formatCode>
                <c:ptCount val="13"/>
                <c:pt idx="0">
                  <c:v>1.5</c:v>
                </c:pt>
                <c:pt idx="1">
                  <c:v>1.7</c:v>
                </c:pt>
                <c:pt idx="2">
                  <c:v>1.2</c:v>
                </c:pt>
                <c:pt idx="3">
                  <c:v>1.4</c:v>
                </c:pt>
                <c:pt idx="4">
                  <c:v>1.8</c:v>
                </c:pt>
                <c:pt idx="5">
                  <c:v>1.4</c:v>
                </c:pt>
                <c:pt idx="6">
                  <c:v>1.6</c:v>
                </c:pt>
                <c:pt idx="7">
                  <c:v>1.5</c:v>
                </c:pt>
                <c:pt idx="8">
                  <c:v>1.6</c:v>
                </c:pt>
                <c:pt idx="9">
                  <c:v>1.5</c:v>
                </c:pt>
                <c:pt idx="10">
                  <c:v>1.43</c:v>
                </c:pt>
                <c:pt idx="11">
                  <c:v>1.7</c:v>
                </c:pt>
                <c:pt idx="12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A5-4554-920A-1330F39E0A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762112"/>
        <c:axId val="33189888"/>
      </c:lineChart>
      <c:catAx>
        <c:axId val="3276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3189888"/>
        <c:crosses val="autoZero"/>
        <c:auto val="1"/>
        <c:lblAlgn val="ctr"/>
        <c:lblOffset val="100"/>
        <c:noMultiLvlLbl val="0"/>
      </c:catAx>
      <c:valAx>
        <c:axId val="3318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276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6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2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5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1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6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8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61204"/>
          </a:xfrm>
        </p:spPr>
        <p:txBody>
          <a:bodyPr>
            <a:normAutofit/>
          </a:bodyPr>
          <a:lstStyle/>
          <a:p>
            <a:r>
              <a:rPr lang="nb-NO" dirty="0" smtClean="0"/>
              <a:t>Sett og felt 2018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709530" y="3004458"/>
            <a:ext cx="8767860" cy="2253342"/>
          </a:xfrm>
        </p:spPr>
        <p:txBody>
          <a:bodyPr/>
          <a:lstStyle/>
          <a:p>
            <a:r>
              <a:rPr lang="nb-NO" dirty="0" smtClean="0"/>
              <a:t>RÅDYR </a:t>
            </a:r>
          </a:p>
          <a:p>
            <a:r>
              <a:rPr lang="nb-NO" dirty="0" smtClean="0"/>
              <a:t>HJORT</a:t>
            </a:r>
          </a:p>
          <a:p>
            <a:r>
              <a:rPr lang="nb-NO" dirty="0" smtClean="0"/>
              <a:t>ELG</a:t>
            </a:r>
          </a:p>
          <a:p>
            <a:r>
              <a:rPr lang="nb-NO" sz="3600" b="1" dirty="0" smtClean="0"/>
              <a:t>Tvedestrand </a:t>
            </a:r>
            <a:r>
              <a:rPr lang="nb-NO" sz="3600" b="1" dirty="0" err="1"/>
              <a:t>V</a:t>
            </a:r>
            <a:r>
              <a:rPr lang="nb-NO" sz="3600" b="1" dirty="0" err="1" smtClean="0"/>
              <a:t>iltlag</a:t>
            </a:r>
            <a:endParaRPr lang="nb-NO" sz="3600" b="1" dirty="0" smtClean="0"/>
          </a:p>
          <a:p>
            <a:endParaRPr lang="nb-NO" sz="3600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53" y="2836754"/>
            <a:ext cx="1861287" cy="16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Felte rådyr 2018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579428"/>
              </p:ext>
            </p:extLst>
          </p:nvPr>
        </p:nvGraphicFramePr>
        <p:xfrm>
          <a:off x="1143000" y="2057400"/>
          <a:ext cx="98726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80">
                  <a:extLst>
                    <a:ext uri="{9D8B030D-6E8A-4147-A177-3AD203B41FA5}">
                      <a16:colId xmlns:a16="http://schemas.microsoft.com/office/drawing/2014/main" val="379572035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794671027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75160760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085772083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147621997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2388651510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2540233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Areal/felt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98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baseline="0" dirty="0" smtClean="0"/>
                        <a:t> 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590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</a:t>
                      </a:r>
                      <a:r>
                        <a:rPr lang="nb-NO" baseline="0" dirty="0" smtClean="0"/>
                        <a:t> 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baseline="0" dirty="0" smtClean="0"/>
                        <a:t>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84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49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890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8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</a:t>
                      </a:r>
                      <a:r>
                        <a:rPr lang="nb-NO" baseline="0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66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570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8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1630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8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err="1" smtClean="0"/>
                        <a:t>Tv.viltlag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112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50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241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baseline="0" dirty="0" smtClean="0"/>
                        <a:t>  792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268082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143000" y="5120640"/>
            <a:ext cx="140425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46 % Bukk</a:t>
            </a:r>
          </a:p>
          <a:p>
            <a:r>
              <a:rPr lang="nb-NO" dirty="0" smtClean="0"/>
              <a:t>21 % Geit</a:t>
            </a:r>
          </a:p>
          <a:p>
            <a:r>
              <a:rPr lang="nb-NO" dirty="0" smtClean="0"/>
              <a:t>33 % </a:t>
            </a:r>
            <a:r>
              <a:rPr lang="nb-NO" dirty="0"/>
              <a:t>K</a:t>
            </a:r>
            <a:r>
              <a:rPr lang="nb-NO" dirty="0" smtClean="0"/>
              <a:t>je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3122023" y="5120640"/>
            <a:ext cx="188105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2015 – 242 rådyr</a:t>
            </a:r>
          </a:p>
          <a:p>
            <a:r>
              <a:rPr lang="nb-NO" dirty="0" smtClean="0"/>
              <a:t>2016 – 247 rådyr</a:t>
            </a:r>
          </a:p>
          <a:p>
            <a:r>
              <a:rPr lang="nb-NO" dirty="0" smtClean="0"/>
              <a:t>2017 –  277 rådyr</a:t>
            </a:r>
          </a:p>
          <a:p>
            <a:r>
              <a:rPr lang="nb-NO" dirty="0" smtClean="0"/>
              <a:t>2018 – 241 rådyr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19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 hjort 2018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190632"/>
              </p:ext>
            </p:extLst>
          </p:nvPr>
        </p:nvGraphicFramePr>
        <p:xfrm>
          <a:off x="1143000" y="2057400"/>
          <a:ext cx="987266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63">
                  <a:extLst>
                    <a:ext uri="{9D8B030D-6E8A-4147-A177-3AD203B41FA5}">
                      <a16:colId xmlns:a16="http://schemas.microsoft.com/office/drawing/2014/main" val="376282841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300446713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74751603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664938974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68828482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1322136226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891263068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1395898490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37099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Stor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Mellom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hind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Hind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62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74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8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8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2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71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9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38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249058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293223" y="5368834"/>
            <a:ext cx="163285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45 % Hanndyr</a:t>
            </a:r>
          </a:p>
          <a:p>
            <a:r>
              <a:rPr lang="nb-NO" dirty="0" smtClean="0"/>
              <a:t>55 % Hunndyr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304902" y="5368834"/>
            <a:ext cx="211175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24 % Kalv</a:t>
            </a:r>
          </a:p>
          <a:p>
            <a:r>
              <a:rPr lang="nb-NO" dirty="0" smtClean="0"/>
              <a:t>24 % Hind voksen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42 </a:t>
            </a:r>
            <a:r>
              <a:rPr lang="nb-NO" dirty="0" smtClean="0"/>
              <a:t>% Hind + 1,5 hind</a:t>
            </a:r>
          </a:p>
          <a:p>
            <a:r>
              <a:rPr lang="nb-NO" dirty="0" smtClean="0"/>
              <a:t>24 % Bukk voksen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5656217" y="5368834"/>
            <a:ext cx="235131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Vekter:          kalv 28 kg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1,5 hind 44 kg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1,5 bukk 50 kg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07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Felt elg 2018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145074"/>
              </p:ext>
            </p:extLst>
          </p:nvPr>
        </p:nvGraphicFramePr>
        <p:xfrm>
          <a:off x="1143000" y="2057400"/>
          <a:ext cx="987266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083">
                  <a:extLst>
                    <a:ext uri="{9D8B030D-6E8A-4147-A177-3AD203B41FA5}">
                      <a16:colId xmlns:a16="http://schemas.microsoft.com/office/drawing/2014/main" val="114691459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1955764090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84807961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3893174313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409789745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1734153961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67280282"/>
                    </a:ext>
                  </a:extLst>
                </a:gridCol>
                <a:gridCol w="1234083">
                  <a:extLst>
                    <a:ext uri="{9D8B030D-6E8A-4147-A177-3AD203B41FA5}">
                      <a16:colId xmlns:a16="http://schemas.microsoft.com/office/drawing/2014/main" val="3101714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års </a:t>
                      </a:r>
                    </a:p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 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9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4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814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99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50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66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321780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143001" y="5199017"/>
            <a:ext cx="116912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60 % okse</a:t>
            </a:r>
          </a:p>
          <a:p>
            <a:r>
              <a:rPr lang="nb-NO" dirty="0" smtClean="0"/>
              <a:t>40 % ku</a:t>
            </a:r>
          </a:p>
          <a:p>
            <a:r>
              <a:rPr lang="nb-NO" dirty="0" smtClean="0"/>
              <a:t>33 % kalv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872445" y="5199017"/>
            <a:ext cx="259950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39 kg (snittvekt kalv)</a:t>
            </a:r>
          </a:p>
          <a:p>
            <a:r>
              <a:rPr lang="nb-NO" dirty="0" smtClean="0"/>
              <a:t>91 kg (snittvekt ungdyr)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720149" y="5199017"/>
            <a:ext cx="25733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33 elg skutt i 2018</a:t>
            </a:r>
          </a:p>
        </p:txBody>
      </p:sp>
    </p:spTree>
    <p:extLst>
      <p:ext uri="{BB962C8B-B14F-4D97-AF65-F5344CB8AC3E}">
        <p14:creationId xmlns:p14="http://schemas.microsoft.com/office/powerpoint/2010/main" val="37158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3406" y="478972"/>
            <a:ext cx="9875520" cy="1356360"/>
          </a:xfrm>
        </p:spPr>
        <p:txBody>
          <a:bodyPr/>
          <a:lstStyle/>
          <a:p>
            <a:r>
              <a:rPr lang="nb-NO" b="1" dirty="0" smtClean="0"/>
              <a:t>Sett elg 2018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725479"/>
              </p:ext>
            </p:extLst>
          </p:nvPr>
        </p:nvGraphicFramePr>
        <p:xfrm>
          <a:off x="1123406" y="1681568"/>
          <a:ext cx="9892254" cy="442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974">
                  <a:extLst>
                    <a:ext uri="{9D8B030D-6E8A-4147-A177-3AD203B41FA5}">
                      <a16:colId xmlns:a16="http://schemas.microsoft.com/office/drawing/2014/main" val="717066175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1848632894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1532155561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809619253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1270038902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188201752"/>
                    </a:ext>
                  </a:extLst>
                </a:gridCol>
                <a:gridCol w="1410380">
                  <a:extLst>
                    <a:ext uri="{9D8B030D-6E8A-4147-A177-3AD203B41FA5}">
                      <a16:colId xmlns:a16="http://schemas.microsoft.com/office/drawing/2014/main" val="3952944105"/>
                    </a:ext>
                  </a:extLst>
                </a:gridCol>
              </a:tblGrid>
              <a:tr h="774901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Storvald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Elg/Jeger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Kalv/Ku 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Antall</a:t>
                      </a:r>
                      <a:r>
                        <a:rPr lang="nb-NO" baseline="0" dirty="0" smtClean="0">
                          <a:solidFill>
                            <a:srgbClr val="002060"/>
                          </a:solidFill>
                        </a:rPr>
                        <a:t> ku med kalv</a:t>
                      </a:r>
                      <a:endParaRPr lang="nb-NO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Ku/Okse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Kalv</a:t>
                      </a:r>
                      <a:r>
                        <a:rPr lang="nb-NO" baseline="0" dirty="0" smtClean="0">
                          <a:solidFill>
                            <a:srgbClr val="002060"/>
                          </a:solidFill>
                        </a:rPr>
                        <a:t> pr </a:t>
                      </a:r>
                      <a:r>
                        <a:rPr lang="nb-NO" baseline="0" dirty="0" err="1" smtClean="0">
                          <a:solidFill>
                            <a:srgbClr val="002060"/>
                          </a:solidFill>
                        </a:rPr>
                        <a:t>kalveku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Sett hjort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109172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Dypvåg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0,36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0,55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1,00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  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18584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S/Ø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0,44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0,57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48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3,5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1,10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30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145120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N/Ø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0,41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0,37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1,08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nb-NO" b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528885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S/V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0,83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1,31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32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806148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solidFill>
                            <a:srgbClr val="002060"/>
                          </a:solidFill>
                        </a:rPr>
                        <a:t>Ansmyrheia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0,78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1,00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  9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80419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Viltlaget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0,52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0,49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39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1,4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1,11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>
                          <a:solidFill>
                            <a:srgbClr val="002060"/>
                          </a:solidFill>
                        </a:rPr>
                        <a:t>131</a:t>
                      </a:r>
                      <a:endParaRPr lang="nb-NO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060889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0,48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0,51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47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1,7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1,08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smtClean="0">
                          <a:solidFill>
                            <a:srgbClr val="002060"/>
                          </a:solidFill>
                        </a:rPr>
                        <a:t>  34</a:t>
                      </a:r>
                      <a:endParaRPr lang="nb-NO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864352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1,4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1,00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77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07820"/>
                  </a:ext>
                </a:extLst>
              </a:tr>
              <a:tr h="405282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0,38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0,47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1,5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1,22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002060"/>
                          </a:solidFill>
                        </a:rPr>
                        <a:t>  70</a:t>
                      </a:r>
                      <a:endParaRPr lang="nb-NO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51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Sett fra 2006 til 2018</a:t>
            </a:r>
            <a:endParaRPr lang="nb-NO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918666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1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0D6177-9393-47FD-A26F-41E5EB729851}"/>
</file>

<file path=customXml/itemProps2.xml><?xml version="1.0" encoding="utf-8"?>
<ds:datastoreItem xmlns:ds="http://schemas.openxmlformats.org/officeDocument/2006/customXml" ds:itemID="{59B7B412-3EDF-4E83-B0D4-26F8EB42B619}"/>
</file>

<file path=customXml/itemProps3.xml><?xml version="1.0" encoding="utf-8"?>
<ds:datastoreItem xmlns:ds="http://schemas.openxmlformats.org/officeDocument/2006/customXml" ds:itemID="{F506DB83-3C31-4F16-A386-79C5217D2121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471</TotalTime>
  <Words>389</Words>
  <Application>Microsoft Office PowerPoint</Application>
  <PresentationFormat>Widescreen</PresentationFormat>
  <Paragraphs>245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Corbel</vt:lpstr>
      <vt:lpstr>Basis</vt:lpstr>
      <vt:lpstr>Sett og felt 2018 </vt:lpstr>
      <vt:lpstr>Felte rådyr 2018</vt:lpstr>
      <vt:lpstr>Felt hjort 2018</vt:lpstr>
      <vt:lpstr>Felt elg 2018</vt:lpstr>
      <vt:lpstr>Sett elg 2018</vt:lpstr>
      <vt:lpstr>Sett fra 2006 til 2018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 og felt 2016</dc:title>
  <dc:creator>Ottersland, Tor Harald</dc:creator>
  <cp:lastModifiedBy>Ottersland, Tor Harald</cp:lastModifiedBy>
  <cp:revision>46</cp:revision>
  <cp:lastPrinted>2018-01-18T12:13:12Z</cp:lastPrinted>
  <dcterms:created xsi:type="dcterms:W3CDTF">2016-12-21T12:44:34Z</dcterms:created>
  <dcterms:modified xsi:type="dcterms:W3CDTF">2019-02-28T09:48:25Z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