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480736960230484E-2"/>
          <c:y val="0.1219150200564552"/>
          <c:w val="0.86104073439962447"/>
          <c:h val="0.795574704105383"/>
        </c:manualLayout>
      </c:layout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Elg/Jeger</c:v>
                </c:pt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'Ark1'!$A$2:$A$14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'Ark1'!$B$2:$B$14</c:f>
              <c:numCache>
                <c:formatCode>General</c:formatCode>
                <c:ptCount val="13"/>
                <c:pt idx="0">
                  <c:v>0.55000000000000004</c:v>
                </c:pt>
                <c:pt idx="1">
                  <c:v>0.62</c:v>
                </c:pt>
                <c:pt idx="2">
                  <c:v>0.47</c:v>
                </c:pt>
                <c:pt idx="3">
                  <c:v>0.5</c:v>
                </c:pt>
                <c:pt idx="4">
                  <c:v>0.48</c:v>
                </c:pt>
                <c:pt idx="5">
                  <c:v>0.46</c:v>
                </c:pt>
                <c:pt idx="6">
                  <c:v>0.4</c:v>
                </c:pt>
                <c:pt idx="7">
                  <c:v>0.42</c:v>
                </c:pt>
                <c:pt idx="8">
                  <c:v>0.37</c:v>
                </c:pt>
                <c:pt idx="9">
                  <c:v>0.38</c:v>
                </c:pt>
                <c:pt idx="10">
                  <c:v>0.47</c:v>
                </c:pt>
                <c:pt idx="11">
                  <c:v>0.48</c:v>
                </c:pt>
                <c:pt idx="12">
                  <c:v>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A5-4554-920A-1330F39E0A65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Kalv pr ku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'Ark1'!$A$2:$A$14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'Ark1'!$C$2:$C$14</c:f>
              <c:numCache>
                <c:formatCode>General</c:formatCode>
                <c:ptCount val="13"/>
                <c:pt idx="0">
                  <c:v>0.41</c:v>
                </c:pt>
                <c:pt idx="1">
                  <c:v>0.52</c:v>
                </c:pt>
                <c:pt idx="2">
                  <c:v>0.57999999999999996</c:v>
                </c:pt>
                <c:pt idx="3">
                  <c:v>0.57999999999999996</c:v>
                </c:pt>
                <c:pt idx="4">
                  <c:v>0.37</c:v>
                </c:pt>
                <c:pt idx="5">
                  <c:v>0.55000000000000004</c:v>
                </c:pt>
                <c:pt idx="6">
                  <c:v>0.37</c:v>
                </c:pt>
                <c:pt idx="7">
                  <c:v>0.46</c:v>
                </c:pt>
                <c:pt idx="8">
                  <c:v>0.6</c:v>
                </c:pt>
                <c:pt idx="9">
                  <c:v>0.47</c:v>
                </c:pt>
                <c:pt idx="10">
                  <c:v>0.3</c:v>
                </c:pt>
                <c:pt idx="11">
                  <c:v>0.51</c:v>
                </c:pt>
                <c:pt idx="12">
                  <c:v>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A5-4554-920A-1330F39E0A65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Ku pr okse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'Ark1'!$A$2:$A$14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'Ark1'!$D$2:$D$14</c:f>
              <c:numCache>
                <c:formatCode>General</c:formatCode>
                <c:ptCount val="13"/>
                <c:pt idx="0">
                  <c:v>1.5</c:v>
                </c:pt>
                <c:pt idx="1">
                  <c:v>1.7</c:v>
                </c:pt>
                <c:pt idx="2">
                  <c:v>1.2</c:v>
                </c:pt>
                <c:pt idx="3">
                  <c:v>1.4</c:v>
                </c:pt>
                <c:pt idx="4">
                  <c:v>1.8</c:v>
                </c:pt>
                <c:pt idx="5">
                  <c:v>1.4</c:v>
                </c:pt>
                <c:pt idx="6">
                  <c:v>1.6</c:v>
                </c:pt>
                <c:pt idx="7">
                  <c:v>1.5</c:v>
                </c:pt>
                <c:pt idx="8">
                  <c:v>1.6</c:v>
                </c:pt>
                <c:pt idx="9">
                  <c:v>1.5</c:v>
                </c:pt>
                <c:pt idx="10">
                  <c:v>1.43</c:v>
                </c:pt>
                <c:pt idx="11">
                  <c:v>1.7</c:v>
                </c:pt>
                <c:pt idx="12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1A5-4554-920A-1330F39E0A6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2762112"/>
        <c:axId val="33189888"/>
      </c:lineChart>
      <c:catAx>
        <c:axId val="327621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3189888"/>
        <c:crosses val="autoZero"/>
        <c:auto val="1"/>
        <c:lblAlgn val="ctr"/>
        <c:lblOffset val="100"/>
        <c:noMultiLvlLbl val="0"/>
      </c:catAx>
      <c:valAx>
        <c:axId val="33189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27621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</c:dTable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63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0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62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40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951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0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81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0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76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2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18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42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61204"/>
          </a:xfrm>
        </p:spPr>
        <p:txBody>
          <a:bodyPr>
            <a:normAutofit/>
          </a:bodyPr>
          <a:lstStyle/>
          <a:p>
            <a:r>
              <a:rPr lang="nb-NO" dirty="0" smtClean="0"/>
              <a:t>Sett og felt 2018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709530" y="3004458"/>
            <a:ext cx="8767860" cy="2253342"/>
          </a:xfrm>
        </p:spPr>
        <p:txBody>
          <a:bodyPr/>
          <a:lstStyle/>
          <a:p>
            <a:r>
              <a:rPr lang="nb-NO" dirty="0" smtClean="0"/>
              <a:t>RÅDYR </a:t>
            </a:r>
          </a:p>
          <a:p>
            <a:r>
              <a:rPr lang="nb-NO" dirty="0" smtClean="0"/>
              <a:t>HJORT</a:t>
            </a:r>
          </a:p>
          <a:p>
            <a:r>
              <a:rPr lang="nb-NO" dirty="0" smtClean="0"/>
              <a:t>ELG</a:t>
            </a:r>
          </a:p>
          <a:p>
            <a:r>
              <a:rPr lang="nb-NO" sz="3600" b="1" dirty="0" smtClean="0"/>
              <a:t>Tvedestrand </a:t>
            </a:r>
            <a:r>
              <a:rPr lang="nb-NO" sz="3600" b="1" dirty="0" err="1"/>
              <a:t>V</a:t>
            </a:r>
            <a:r>
              <a:rPr lang="nb-NO" sz="3600" b="1" dirty="0" err="1" smtClean="0"/>
              <a:t>iltlag</a:t>
            </a:r>
            <a:endParaRPr lang="nb-NO" sz="3600" b="1" dirty="0" smtClean="0"/>
          </a:p>
          <a:p>
            <a:endParaRPr lang="nb-NO" sz="3600" b="1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253" y="2836754"/>
            <a:ext cx="1861287" cy="162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6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Felte rådyr 2018</a:t>
            </a:r>
            <a:endParaRPr lang="nb-NO" b="1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579428"/>
              </p:ext>
            </p:extLst>
          </p:nvPr>
        </p:nvGraphicFramePr>
        <p:xfrm>
          <a:off x="1143000" y="2057400"/>
          <a:ext cx="987266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380">
                  <a:extLst>
                    <a:ext uri="{9D8B030D-6E8A-4147-A177-3AD203B41FA5}">
                      <a16:colId xmlns:a16="http://schemas.microsoft.com/office/drawing/2014/main" val="3795720351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val="794671027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val="751607601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val="3085772083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val="147621997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val="2388651510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val="2540233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Geit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Bukkekje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Geitekje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Areal/felt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98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27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17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</a:t>
                      </a:r>
                      <a:r>
                        <a:rPr lang="nb-NO" baseline="0" dirty="0" smtClean="0"/>
                        <a:t> 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73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590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81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</a:t>
                      </a:r>
                      <a:r>
                        <a:rPr lang="nb-NO" baseline="0" dirty="0" smtClean="0"/>
                        <a:t> 18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 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 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</a:t>
                      </a:r>
                      <a:r>
                        <a:rPr lang="nb-NO" baseline="0" dirty="0" smtClean="0"/>
                        <a:t> 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30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1000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844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19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 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49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 890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481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35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</a:t>
                      </a:r>
                      <a:r>
                        <a:rPr lang="nb-NO" baseline="0" dirty="0" smtClean="0"/>
                        <a:t>  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66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 570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585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13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 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 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23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1630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08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err="1" smtClean="0"/>
                        <a:t>Tv.viltlag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112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50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43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241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baseline="0" dirty="0" smtClean="0"/>
                        <a:t>  792</a:t>
                      </a:r>
                      <a:endParaRPr lang="nb-NO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268082"/>
                  </a:ext>
                </a:extLst>
              </a:tr>
            </a:tbl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1143000" y="5120640"/>
            <a:ext cx="140425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46 % Bukk</a:t>
            </a:r>
          </a:p>
          <a:p>
            <a:r>
              <a:rPr lang="nb-NO" dirty="0" smtClean="0"/>
              <a:t>21 % Geit</a:t>
            </a:r>
          </a:p>
          <a:p>
            <a:r>
              <a:rPr lang="nb-NO" dirty="0" smtClean="0"/>
              <a:t>33 % </a:t>
            </a:r>
            <a:r>
              <a:rPr lang="nb-NO" dirty="0"/>
              <a:t>K</a:t>
            </a:r>
            <a:r>
              <a:rPr lang="nb-NO" dirty="0" smtClean="0"/>
              <a:t>je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3122023" y="5120640"/>
            <a:ext cx="1881051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2015 – 242 rådyr</a:t>
            </a:r>
          </a:p>
          <a:p>
            <a:r>
              <a:rPr lang="nb-NO" dirty="0" smtClean="0"/>
              <a:t>2016 – 247 rådyr</a:t>
            </a:r>
          </a:p>
          <a:p>
            <a:r>
              <a:rPr lang="nb-NO" dirty="0" smtClean="0"/>
              <a:t>2017 –  277 rådyr</a:t>
            </a:r>
          </a:p>
          <a:p>
            <a:r>
              <a:rPr lang="nb-NO" dirty="0" smtClean="0"/>
              <a:t>2018 – 241 rådyr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5191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Felt hjort 2018</a:t>
            </a:r>
            <a:endParaRPr lang="nb-NO" b="1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190632"/>
              </p:ext>
            </p:extLst>
          </p:nvPr>
        </p:nvGraphicFramePr>
        <p:xfrm>
          <a:off x="1143000" y="2057400"/>
          <a:ext cx="9872667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963">
                  <a:extLst>
                    <a:ext uri="{9D8B030D-6E8A-4147-A177-3AD203B41FA5}">
                      <a16:colId xmlns:a16="http://schemas.microsoft.com/office/drawing/2014/main" val="3762828418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val="3004467138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val="2074751603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val="664938974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val="268828482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val="1322136226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val="2891263068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val="1395898490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val="2370997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Stor 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Mellom 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Hind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hind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Bukke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Hind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262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3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740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8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9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62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83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 2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071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7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9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4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7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4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5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38</a:t>
                      </a:r>
                      <a:endParaRPr lang="nb-NO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249058"/>
                  </a:ext>
                </a:extLst>
              </a:tr>
            </a:tbl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1293223" y="5368834"/>
            <a:ext cx="163285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45 % Hanndyr</a:t>
            </a:r>
          </a:p>
          <a:p>
            <a:r>
              <a:rPr lang="nb-NO" dirty="0" smtClean="0"/>
              <a:t>55 % Hunndyr</a:t>
            </a:r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3304902" y="5368834"/>
            <a:ext cx="211175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24 % Kalv</a:t>
            </a:r>
          </a:p>
          <a:p>
            <a:r>
              <a:rPr lang="nb-NO" dirty="0" smtClean="0"/>
              <a:t>24 % Hind voksen</a:t>
            </a:r>
          </a:p>
          <a:p>
            <a:r>
              <a:rPr lang="nb-NO" dirty="0" smtClean="0">
                <a:solidFill>
                  <a:schemeClr val="tx1"/>
                </a:solidFill>
              </a:rPr>
              <a:t>42 </a:t>
            </a:r>
            <a:r>
              <a:rPr lang="nb-NO" dirty="0" smtClean="0"/>
              <a:t>% Hind + 1,5 hind</a:t>
            </a:r>
          </a:p>
          <a:p>
            <a:r>
              <a:rPr lang="nb-NO" dirty="0" smtClean="0"/>
              <a:t>24 % Bukk voksen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5656217" y="5368834"/>
            <a:ext cx="235131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Vekter:          kalv 28 kg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1,5 hind 44 kg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1,5 bukk 50 kg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078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Felt elg 2018</a:t>
            </a:r>
            <a:endParaRPr lang="nb-NO" b="1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145074"/>
              </p:ext>
            </p:extLst>
          </p:nvPr>
        </p:nvGraphicFramePr>
        <p:xfrm>
          <a:off x="1143000" y="2057400"/>
          <a:ext cx="987266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083">
                  <a:extLst>
                    <a:ext uri="{9D8B030D-6E8A-4147-A177-3AD203B41FA5}">
                      <a16:colId xmlns:a16="http://schemas.microsoft.com/office/drawing/2014/main" val="1146914592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val="1955764090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val="84807961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val="3893174313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val="4097897452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val="1734153961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val="67280282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val="3101714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</a:t>
                      </a:r>
                    </a:p>
                    <a:p>
                      <a:r>
                        <a:rPr lang="nb-NO" dirty="0" smtClean="0"/>
                        <a:t>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 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491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4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814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3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994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8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50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8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98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662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33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321780"/>
                  </a:ext>
                </a:extLst>
              </a:tr>
            </a:tbl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1143001" y="5199017"/>
            <a:ext cx="116912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60 % okse</a:t>
            </a:r>
          </a:p>
          <a:p>
            <a:r>
              <a:rPr lang="nb-NO" dirty="0" smtClean="0"/>
              <a:t>40 % ku</a:t>
            </a:r>
          </a:p>
          <a:p>
            <a:r>
              <a:rPr lang="nb-NO" dirty="0" smtClean="0"/>
              <a:t>33 % kalv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4872445" y="5199017"/>
            <a:ext cx="2599509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39 kg (snittvekt kalv)</a:t>
            </a:r>
          </a:p>
          <a:p>
            <a:r>
              <a:rPr lang="nb-NO" dirty="0" smtClean="0"/>
              <a:t>91 kg (snittvekt ungdyr)</a:t>
            </a:r>
          </a:p>
          <a:p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7720149" y="5199017"/>
            <a:ext cx="257338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33 elg skutt i 2018</a:t>
            </a:r>
          </a:p>
        </p:txBody>
      </p:sp>
    </p:spTree>
    <p:extLst>
      <p:ext uri="{BB962C8B-B14F-4D97-AF65-F5344CB8AC3E}">
        <p14:creationId xmlns:p14="http://schemas.microsoft.com/office/powerpoint/2010/main" val="371585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23406" y="478972"/>
            <a:ext cx="9875520" cy="1356360"/>
          </a:xfrm>
        </p:spPr>
        <p:txBody>
          <a:bodyPr/>
          <a:lstStyle/>
          <a:p>
            <a:r>
              <a:rPr lang="nb-NO" b="1" dirty="0" smtClean="0"/>
              <a:t>Sett elg 2018</a:t>
            </a:r>
            <a:endParaRPr lang="nb-NO" b="1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725479"/>
              </p:ext>
            </p:extLst>
          </p:nvPr>
        </p:nvGraphicFramePr>
        <p:xfrm>
          <a:off x="1123406" y="1681568"/>
          <a:ext cx="9892254" cy="4422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974">
                  <a:extLst>
                    <a:ext uri="{9D8B030D-6E8A-4147-A177-3AD203B41FA5}">
                      <a16:colId xmlns:a16="http://schemas.microsoft.com/office/drawing/2014/main" val="717066175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val="1848632894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val="1532155561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val="3809619253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val="1270038902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val="3188201752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val="3952944105"/>
                    </a:ext>
                  </a:extLst>
                </a:gridCol>
              </a:tblGrid>
              <a:tr h="774901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Storvald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Elg/Jeger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Kalv/Ku 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Antall</a:t>
                      </a:r>
                      <a:r>
                        <a:rPr lang="nb-NO" baseline="0" dirty="0" smtClean="0">
                          <a:solidFill>
                            <a:srgbClr val="002060"/>
                          </a:solidFill>
                        </a:rPr>
                        <a:t> ku med kalv</a:t>
                      </a:r>
                      <a:endParaRPr lang="nb-NO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Ku/Okse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Kalv</a:t>
                      </a:r>
                      <a:r>
                        <a:rPr lang="nb-NO" baseline="0" dirty="0" smtClean="0">
                          <a:solidFill>
                            <a:srgbClr val="002060"/>
                          </a:solidFill>
                        </a:rPr>
                        <a:t> pr </a:t>
                      </a:r>
                      <a:r>
                        <a:rPr lang="nb-NO" baseline="0" dirty="0" err="1" smtClean="0">
                          <a:solidFill>
                            <a:srgbClr val="002060"/>
                          </a:solidFill>
                        </a:rPr>
                        <a:t>kalveku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2060"/>
                          </a:solidFill>
                        </a:rPr>
                        <a:t>Sett hjort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109172"/>
                  </a:ext>
                </a:extLst>
              </a:tr>
              <a:tr h="405282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Dypvåg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0,36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0,55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1,3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1,00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    7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718584"/>
                  </a:ext>
                </a:extLst>
              </a:tr>
              <a:tr h="405282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S/Ø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0,44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0,57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48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3,5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1,10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  30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145120"/>
                  </a:ext>
                </a:extLst>
              </a:tr>
              <a:tr h="405282"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chemeClr val="tx1"/>
                          </a:solidFill>
                        </a:rPr>
                        <a:t>N/Ø</a:t>
                      </a:r>
                      <a:endParaRPr lang="nb-NO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chemeClr val="tx1"/>
                          </a:solidFill>
                        </a:rPr>
                        <a:t>0,41</a:t>
                      </a:r>
                      <a:endParaRPr lang="nb-NO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chemeClr val="tx1"/>
                          </a:solidFill>
                        </a:rPr>
                        <a:t>0,37</a:t>
                      </a:r>
                      <a:endParaRPr lang="nb-NO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nb-NO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chemeClr val="tx1"/>
                          </a:solidFill>
                        </a:rPr>
                        <a:t>1,1</a:t>
                      </a:r>
                      <a:endParaRPr lang="nb-NO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chemeClr val="tx1"/>
                          </a:solidFill>
                        </a:rPr>
                        <a:t>1,08</a:t>
                      </a:r>
                      <a:endParaRPr lang="nb-NO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B0F0"/>
                          </a:solidFill>
                        </a:rPr>
                        <a:t>  </a:t>
                      </a:r>
                      <a:r>
                        <a:rPr lang="nb-NO" b="0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nb-NO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528885"/>
                  </a:ext>
                </a:extLst>
              </a:tr>
              <a:tr h="405282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S/V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0,83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1,1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1,31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  32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806148"/>
                  </a:ext>
                </a:extLst>
              </a:tr>
              <a:tr h="405282">
                <a:tc>
                  <a:txBody>
                    <a:bodyPr/>
                    <a:lstStyle/>
                    <a:p>
                      <a:r>
                        <a:rPr lang="nb-NO" dirty="0" err="1" smtClean="0">
                          <a:solidFill>
                            <a:srgbClr val="002060"/>
                          </a:solidFill>
                        </a:rPr>
                        <a:t>Ansmyrheia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0,78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0,40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30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1,7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1,00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    9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980419"/>
                  </a:ext>
                </a:extLst>
              </a:tr>
              <a:tr h="405282"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2060"/>
                          </a:solidFill>
                        </a:rPr>
                        <a:t>Viltlaget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2060"/>
                          </a:solidFill>
                        </a:rPr>
                        <a:t>0,52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2060"/>
                          </a:solidFill>
                        </a:rPr>
                        <a:t>0,49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39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2060"/>
                          </a:solidFill>
                        </a:rPr>
                        <a:t>1,4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1,11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2060"/>
                          </a:solidFill>
                        </a:rPr>
                        <a:t>131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060889"/>
                  </a:ext>
                </a:extLst>
              </a:tr>
              <a:tr h="405282"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rgbClr val="002060"/>
                          </a:solidFill>
                        </a:rPr>
                        <a:t>2017</a:t>
                      </a:r>
                      <a:endParaRPr lang="nb-NO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rgbClr val="002060"/>
                          </a:solidFill>
                        </a:rPr>
                        <a:t>0,48</a:t>
                      </a:r>
                      <a:endParaRPr lang="nb-NO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rgbClr val="002060"/>
                          </a:solidFill>
                        </a:rPr>
                        <a:t>0,51</a:t>
                      </a:r>
                      <a:endParaRPr lang="nb-NO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rgbClr val="002060"/>
                          </a:solidFill>
                        </a:rPr>
                        <a:t>47</a:t>
                      </a:r>
                      <a:endParaRPr lang="nb-NO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rgbClr val="002060"/>
                          </a:solidFill>
                        </a:rPr>
                        <a:t>1,7</a:t>
                      </a:r>
                      <a:endParaRPr lang="nb-NO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rgbClr val="002060"/>
                          </a:solidFill>
                        </a:rPr>
                        <a:t>1,08</a:t>
                      </a:r>
                      <a:endParaRPr lang="nb-NO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rgbClr val="002060"/>
                          </a:solidFill>
                        </a:rPr>
                        <a:t>  34</a:t>
                      </a:r>
                      <a:endParaRPr lang="nb-NO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864352"/>
                  </a:ext>
                </a:extLst>
              </a:tr>
              <a:tr h="405282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2016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0,47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0,30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28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1,4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1,00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  77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007820"/>
                  </a:ext>
                </a:extLst>
              </a:tr>
              <a:tr h="405282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2015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0,38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0,47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38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1,5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1,22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  70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551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53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Sett fra 2006 til 2018</a:t>
            </a:r>
            <a:endParaRPr lang="nb-NO" b="1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918666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416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FC3D4A79728444BCF1A0CB85F6B9C2" ma:contentTypeVersion="4" ma:contentTypeDescription="Opprett et nytt dokument." ma:contentTypeScope="" ma:versionID="272c0078e41a4ee84349e261989245c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5b1039f79f0627aeae71f01f0c5e7b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5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Innholdstype"/>
        <xsd:element ref="dc:title" minOccurs="0" maxOccurs="1" ma:index="3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A0D6177-9393-47FD-A26F-41E5EB729851}"/>
</file>

<file path=customXml/itemProps2.xml><?xml version="1.0" encoding="utf-8"?>
<ds:datastoreItem xmlns:ds="http://schemas.openxmlformats.org/officeDocument/2006/customXml" ds:itemID="{59B7B412-3EDF-4E83-B0D4-26F8EB42B619}"/>
</file>

<file path=customXml/itemProps3.xml><?xml version="1.0" encoding="utf-8"?>
<ds:datastoreItem xmlns:ds="http://schemas.openxmlformats.org/officeDocument/2006/customXml" ds:itemID="{F506DB83-3C31-4F16-A386-79C5217D2121}"/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471</TotalTime>
  <Words>389</Words>
  <Application>Microsoft Office PowerPoint</Application>
  <PresentationFormat>Widescreen</PresentationFormat>
  <Paragraphs>245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8" baseType="lpstr">
      <vt:lpstr>Corbel</vt:lpstr>
      <vt:lpstr>Basis</vt:lpstr>
      <vt:lpstr>Sett og felt 2018 </vt:lpstr>
      <vt:lpstr>Felte rådyr 2018</vt:lpstr>
      <vt:lpstr>Felt hjort 2018</vt:lpstr>
      <vt:lpstr>Felt elg 2018</vt:lpstr>
      <vt:lpstr>Sett elg 2018</vt:lpstr>
      <vt:lpstr>Sett fra 2006 til 2018</vt:lpstr>
    </vt:vector>
  </TitlesOfParts>
  <Company>IKT-Agder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 og felt 2016</dc:title>
  <dc:creator>Ottersland, Tor Harald</dc:creator>
  <cp:lastModifiedBy>Ottersland, Tor Harald</cp:lastModifiedBy>
  <cp:revision>46</cp:revision>
  <cp:lastPrinted>2018-01-18T12:13:12Z</cp:lastPrinted>
  <dcterms:created xsi:type="dcterms:W3CDTF">2016-12-21T12:44:34Z</dcterms:created>
  <dcterms:modified xsi:type="dcterms:W3CDTF">2019-02-28T09:48:25Z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0x01010045FC3D4A79728444BCF1A0CB85F6B9C2</vt:lpwstr>
  </property>
</Properties>
</file>