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89911-0CD8-4134-AF7A-77FBE3DA7F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47DB5D-FEEC-4B51-AB9E-C8D1B175ABBD}">
      <dgm:prSet/>
      <dgm:spPr/>
      <dgm:t>
        <a:bodyPr/>
        <a:lstStyle/>
        <a:p>
          <a:r>
            <a:rPr lang="nb-NO"/>
            <a:t>Bedre HMS </a:t>
          </a:r>
          <a:endParaRPr lang="en-US"/>
        </a:p>
      </dgm:t>
    </dgm:pt>
    <dgm:pt modelId="{C19ADBB3-BB44-4C59-AA06-A80145256EF6}" type="parTrans" cxnId="{59B04FA6-3738-49A4-B17E-D58F784DDF36}">
      <dgm:prSet/>
      <dgm:spPr/>
      <dgm:t>
        <a:bodyPr/>
        <a:lstStyle/>
        <a:p>
          <a:endParaRPr lang="en-US"/>
        </a:p>
      </dgm:t>
    </dgm:pt>
    <dgm:pt modelId="{F27C7D83-2581-429A-B5E7-E0AFAE5A55BC}" type="sibTrans" cxnId="{59B04FA6-3738-49A4-B17E-D58F784DDF36}">
      <dgm:prSet/>
      <dgm:spPr/>
      <dgm:t>
        <a:bodyPr/>
        <a:lstStyle/>
        <a:p>
          <a:endParaRPr lang="en-US"/>
        </a:p>
      </dgm:t>
    </dgm:pt>
    <dgm:pt modelId="{6DD22B3D-6E69-423E-A0FB-2F46D68F1308}">
      <dgm:prSet/>
      <dgm:spPr/>
      <dgm:t>
        <a:bodyPr/>
        <a:lstStyle/>
        <a:p>
          <a:r>
            <a:rPr lang="nb-NO"/>
            <a:t>Finne løsninger og bedre de økonomiske forutsetningene for drift.</a:t>
          </a:r>
          <a:endParaRPr lang="en-US"/>
        </a:p>
      </dgm:t>
    </dgm:pt>
    <dgm:pt modelId="{0D28DA31-CD03-490E-AAB5-ABAC0BCB4095}" type="parTrans" cxnId="{D14E02DB-7378-4FD4-A46E-AF9FCEC443AD}">
      <dgm:prSet/>
      <dgm:spPr/>
      <dgm:t>
        <a:bodyPr/>
        <a:lstStyle/>
        <a:p>
          <a:endParaRPr lang="en-US"/>
        </a:p>
      </dgm:t>
    </dgm:pt>
    <dgm:pt modelId="{D1769752-5A50-4711-A003-32CE6D5EDDC1}" type="sibTrans" cxnId="{D14E02DB-7378-4FD4-A46E-AF9FCEC443AD}">
      <dgm:prSet/>
      <dgm:spPr/>
      <dgm:t>
        <a:bodyPr/>
        <a:lstStyle/>
        <a:p>
          <a:endParaRPr lang="en-US"/>
        </a:p>
      </dgm:t>
    </dgm:pt>
    <dgm:pt modelId="{00F24229-6C9B-4CAD-8CE9-1D657938942A}">
      <dgm:prSet/>
      <dgm:spPr/>
      <dgm:t>
        <a:bodyPr/>
        <a:lstStyle/>
        <a:p>
          <a:r>
            <a:rPr lang="nb-NO" dirty="0"/>
            <a:t>Søke løsning for utvikling og fornying av anlegg.</a:t>
          </a:r>
          <a:endParaRPr lang="en-US" dirty="0"/>
        </a:p>
      </dgm:t>
    </dgm:pt>
    <dgm:pt modelId="{664023B1-5CAD-4CB8-95D4-2DC7C3B90C4F}" type="parTrans" cxnId="{2A2DAA5C-893F-4137-B75C-C42C2C7A1B15}">
      <dgm:prSet/>
      <dgm:spPr/>
      <dgm:t>
        <a:bodyPr/>
        <a:lstStyle/>
        <a:p>
          <a:endParaRPr lang="en-US"/>
        </a:p>
      </dgm:t>
    </dgm:pt>
    <dgm:pt modelId="{C7E9F4C4-B907-4352-A258-360E363926C0}" type="sibTrans" cxnId="{2A2DAA5C-893F-4137-B75C-C42C2C7A1B15}">
      <dgm:prSet/>
      <dgm:spPr/>
      <dgm:t>
        <a:bodyPr/>
        <a:lstStyle/>
        <a:p>
          <a:endParaRPr lang="en-US"/>
        </a:p>
      </dgm:t>
    </dgm:pt>
    <dgm:pt modelId="{806F68AF-E784-4B74-A05F-85DECB3324C9}">
      <dgm:prSet/>
      <dgm:spPr/>
      <dgm:t>
        <a:bodyPr/>
        <a:lstStyle/>
        <a:p>
          <a:r>
            <a:rPr lang="nb-NO" dirty="0"/>
            <a:t>Sikre et godt tilbud til våre medlemmer og rekrutering .</a:t>
          </a:r>
          <a:endParaRPr lang="en-US" dirty="0"/>
        </a:p>
      </dgm:t>
    </dgm:pt>
    <dgm:pt modelId="{98E513EA-0A7A-448D-AB41-DF54C883B784}" type="parTrans" cxnId="{9911E437-303A-4AA7-9069-8F26BF17081D}">
      <dgm:prSet/>
      <dgm:spPr/>
      <dgm:t>
        <a:bodyPr/>
        <a:lstStyle/>
        <a:p>
          <a:endParaRPr lang="en-US"/>
        </a:p>
      </dgm:t>
    </dgm:pt>
    <dgm:pt modelId="{F6EED28B-C568-4F98-8EDD-530C8B49486B}" type="sibTrans" cxnId="{9911E437-303A-4AA7-9069-8F26BF17081D}">
      <dgm:prSet/>
      <dgm:spPr/>
      <dgm:t>
        <a:bodyPr/>
        <a:lstStyle/>
        <a:p>
          <a:endParaRPr lang="en-US"/>
        </a:p>
      </dgm:t>
    </dgm:pt>
    <dgm:pt modelId="{707DDAC4-EA95-405F-B943-9D3D499516CE}">
      <dgm:prSet/>
      <dgm:spPr/>
      <dgm:t>
        <a:bodyPr/>
        <a:lstStyle/>
        <a:p>
          <a:r>
            <a:rPr lang="nb-NO" dirty="0"/>
            <a:t>En langsiktig horisont 10 – 15 år.</a:t>
          </a:r>
          <a:endParaRPr lang="en-US" dirty="0"/>
        </a:p>
      </dgm:t>
    </dgm:pt>
    <dgm:pt modelId="{2E4ABA9A-6A82-43FC-8193-FF9184AC6A96}" type="parTrans" cxnId="{7282AE8D-4241-49C2-9528-DE28D64C95A0}">
      <dgm:prSet/>
      <dgm:spPr/>
      <dgm:t>
        <a:bodyPr/>
        <a:lstStyle/>
        <a:p>
          <a:endParaRPr lang="en-US"/>
        </a:p>
      </dgm:t>
    </dgm:pt>
    <dgm:pt modelId="{708C0308-9CCB-4C23-A635-D6B7E703ECA8}" type="sibTrans" cxnId="{7282AE8D-4241-49C2-9528-DE28D64C95A0}">
      <dgm:prSet/>
      <dgm:spPr/>
      <dgm:t>
        <a:bodyPr/>
        <a:lstStyle/>
        <a:p>
          <a:endParaRPr lang="en-US"/>
        </a:p>
      </dgm:t>
    </dgm:pt>
    <dgm:pt modelId="{62F12D7B-85B5-4560-95CA-117A125A93AE}" type="pres">
      <dgm:prSet presAssocID="{38189911-0CD8-4134-AF7A-77FBE3DA7FED}" presName="linear" presStyleCnt="0">
        <dgm:presLayoutVars>
          <dgm:animLvl val="lvl"/>
          <dgm:resizeHandles val="exact"/>
        </dgm:presLayoutVars>
      </dgm:prSet>
      <dgm:spPr/>
    </dgm:pt>
    <dgm:pt modelId="{EAA53788-E275-4EEB-A65B-A107E9AFE18A}" type="pres">
      <dgm:prSet presAssocID="{5D47DB5D-FEEC-4B51-AB9E-C8D1B175ABB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3E23837-8CE6-4AB7-9C05-9F0A49A30DE0}" type="pres">
      <dgm:prSet presAssocID="{F27C7D83-2581-429A-B5E7-E0AFAE5A55BC}" presName="spacer" presStyleCnt="0"/>
      <dgm:spPr/>
    </dgm:pt>
    <dgm:pt modelId="{BA772B9F-4AA6-4B8E-BBBF-FC788A38B0A0}" type="pres">
      <dgm:prSet presAssocID="{6DD22B3D-6E69-423E-A0FB-2F46D68F13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FD98D6-34D7-4415-8180-4E49C0F0FC37}" type="pres">
      <dgm:prSet presAssocID="{D1769752-5A50-4711-A003-32CE6D5EDDC1}" presName="spacer" presStyleCnt="0"/>
      <dgm:spPr/>
    </dgm:pt>
    <dgm:pt modelId="{B6B79B7E-67B1-4146-9DD5-8C50CF647B65}" type="pres">
      <dgm:prSet presAssocID="{00F24229-6C9B-4CAD-8CE9-1D65793894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1871259-B704-43B7-AE06-793C44AFC74E}" type="pres">
      <dgm:prSet presAssocID="{C7E9F4C4-B907-4352-A258-360E363926C0}" presName="spacer" presStyleCnt="0"/>
      <dgm:spPr/>
    </dgm:pt>
    <dgm:pt modelId="{9D582348-99F4-4D7F-B642-D35CE672F291}" type="pres">
      <dgm:prSet presAssocID="{806F68AF-E784-4B74-A05F-85DECB3324C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D8D556-B7BC-46C2-96EC-57E89997800C}" type="pres">
      <dgm:prSet presAssocID="{F6EED28B-C568-4F98-8EDD-530C8B49486B}" presName="spacer" presStyleCnt="0"/>
      <dgm:spPr/>
    </dgm:pt>
    <dgm:pt modelId="{B26CEF1F-FF5B-43FE-8246-698790E62664}" type="pres">
      <dgm:prSet presAssocID="{707DDAC4-EA95-405F-B943-9D3D499516C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A4C6F24-F541-403B-9F3D-82D4D73BD0F6}" type="presOf" srcId="{38189911-0CD8-4134-AF7A-77FBE3DA7FED}" destId="{62F12D7B-85B5-4560-95CA-117A125A93AE}" srcOrd="0" destOrd="0" presId="urn:microsoft.com/office/officeart/2005/8/layout/vList2"/>
    <dgm:cxn modelId="{9911E437-303A-4AA7-9069-8F26BF17081D}" srcId="{38189911-0CD8-4134-AF7A-77FBE3DA7FED}" destId="{806F68AF-E784-4B74-A05F-85DECB3324C9}" srcOrd="3" destOrd="0" parTransId="{98E513EA-0A7A-448D-AB41-DF54C883B784}" sibTransId="{F6EED28B-C568-4F98-8EDD-530C8B49486B}"/>
    <dgm:cxn modelId="{C7F5BA3D-361D-4B76-9007-108744A396D3}" type="presOf" srcId="{806F68AF-E784-4B74-A05F-85DECB3324C9}" destId="{9D582348-99F4-4D7F-B642-D35CE672F291}" srcOrd="0" destOrd="0" presId="urn:microsoft.com/office/officeart/2005/8/layout/vList2"/>
    <dgm:cxn modelId="{2A2DAA5C-893F-4137-B75C-C42C2C7A1B15}" srcId="{38189911-0CD8-4134-AF7A-77FBE3DA7FED}" destId="{00F24229-6C9B-4CAD-8CE9-1D657938942A}" srcOrd="2" destOrd="0" parTransId="{664023B1-5CAD-4CB8-95D4-2DC7C3B90C4F}" sibTransId="{C7E9F4C4-B907-4352-A258-360E363926C0}"/>
    <dgm:cxn modelId="{C1B9D962-9EA7-4FE9-BEDA-15C9B3480AAC}" type="presOf" srcId="{5D47DB5D-FEEC-4B51-AB9E-C8D1B175ABBD}" destId="{EAA53788-E275-4EEB-A65B-A107E9AFE18A}" srcOrd="0" destOrd="0" presId="urn:microsoft.com/office/officeart/2005/8/layout/vList2"/>
    <dgm:cxn modelId="{7282AE8D-4241-49C2-9528-DE28D64C95A0}" srcId="{38189911-0CD8-4134-AF7A-77FBE3DA7FED}" destId="{707DDAC4-EA95-405F-B943-9D3D499516CE}" srcOrd="4" destOrd="0" parTransId="{2E4ABA9A-6A82-43FC-8193-FF9184AC6A96}" sibTransId="{708C0308-9CCB-4C23-A635-D6B7E703ECA8}"/>
    <dgm:cxn modelId="{1714789D-A754-4F08-A061-49744D160231}" type="presOf" srcId="{00F24229-6C9B-4CAD-8CE9-1D657938942A}" destId="{B6B79B7E-67B1-4146-9DD5-8C50CF647B65}" srcOrd="0" destOrd="0" presId="urn:microsoft.com/office/officeart/2005/8/layout/vList2"/>
    <dgm:cxn modelId="{59B04FA6-3738-49A4-B17E-D58F784DDF36}" srcId="{38189911-0CD8-4134-AF7A-77FBE3DA7FED}" destId="{5D47DB5D-FEEC-4B51-AB9E-C8D1B175ABBD}" srcOrd="0" destOrd="0" parTransId="{C19ADBB3-BB44-4C59-AA06-A80145256EF6}" sibTransId="{F27C7D83-2581-429A-B5E7-E0AFAE5A55BC}"/>
    <dgm:cxn modelId="{7B30A9CB-47B3-49B8-BE1D-37811022128D}" type="presOf" srcId="{6DD22B3D-6E69-423E-A0FB-2F46D68F1308}" destId="{BA772B9F-4AA6-4B8E-BBBF-FC788A38B0A0}" srcOrd="0" destOrd="0" presId="urn:microsoft.com/office/officeart/2005/8/layout/vList2"/>
    <dgm:cxn modelId="{D14E02DB-7378-4FD4-A46E-AF9FCEC443AD}" srcId="{38189911-0CD8-4134-AF7A-77FBE3DA7FED}" destId="{6DD22B3D-6E69-423E-A0FB-2F46D68F1308}" srcOrd="1" destOrd="0" parTransId="{0D28DA31-CD03-490E-AAB5-ABAC0BCB4095}" sibTransId="{D1769752-5A50-4711-A003-32CE6D5EDDC1}"/>
    <dgm:cxn modelId="{FAF31AF9-05EB-403B-8900-CF3B2590D49B}" type="presOf" srcId="{707DDAC4-EA95-405F-B943-9D3D499516CE}" destId="{B26CEF1F-FF5B-43FE-8246-698790E62664}" srcOrd="0" destOrd="0" presId="urn:microsoft.com/office/officeart/2005/8/layout/vList2"/>
    <dgm:cxn modelId="{B2E5C24C-96CF-4D6D-B851-F33D4587D2C7}" type="presParOf" srcId="{62F12D7B-85B5-4560-95CA-117A125A93AE}" destId="{EAA53788-E275-4EEB-A65B-A107E9AFE18A}" srcOrd="0" destOrd="0" presId="urn:microsoft.com/office/officeart/2005/8/layout/vList2"/>
    <dgm:cxn modelId="{BB894AAF-8B1A-4818-AC62-DD963835C557}" type="presParOf" srcId="{62F12D7B-85B5-4560-95CA-117A125A93AE}" destId="{73E23837-8CE6-4AB7-9C05-9F0A49A30DE0}" srcOrd="1" destOrd="0" presId="urn:microsoft.com/office/officeart/2005/8/layout/vList2"/>
    <dgm:cxn modelId="{DC5E3252-860D-411E-8FA9-819DEBEB221A}" type="presParOf" srcId="{62F12D7B-85B5-4560-95CA-117A125A93AE}" destId="{BA772B9F-4AA6-4B8E-BBBF-FC788A38B0A0}" srcOrd="2" destOrd="0" presId="urn:microsoft.com/office/officeart/2005/8/layout/vList2"/>
    <dgm:cxn modelId="{27C184CD-55D7-452E-9126-692FEFB42984}" type="presParOf" srcId="{62F12D7B-85B5-4560-95CA-117A125A93AE}" destId="{87FD98D6-34D7-4415-8180-4E49C0F0FC37}" srcOrd="3" destOrd="0" presId="urn:microsoft.com/office/officeart/2005/8/layout/vList2"/>
    <dgm:cxn modelId="{553B9F7B-4B32-4BBB-AB6A-77FFD5930D6A}" type="presParOf" srcId="{62F12D7B-85B5-4560-95CA-117A125A93AE}" destId="{B6B79B7E-67B1-4146-9DD5-8C50CF647B65}" srcOrd="4" destOrd="0" presId="urn:microsoft.com/office/officeart/2005/8/layout/vList2"/>
    <dgm:cxn modelId="{B16C8D47-3C4E-4ADD-9C70-6774AC2845B5}" type="presParOf" srcId="{62F12D7B-85B5-4560-95CA-117A125A93AE}" destId="{41871259-B704-43B7-AE06-793C44AFC74E}" srcOrd="5" destOrd="0" presId="urn:microsoft.com/office/officeart/2005/8/layout/vList2"/>
    <dgm:cxn modelId="{A1337009-20FD-4A3C-8010-901617F3D131}" type="presParOf" srcId="{62F12D7B-85B5-4560-95CA-117A125A93AE}" destId="{9D582348-99F4-4D7F-B642-D35CE672F291}" srcOrd="6" destOrd="0" presId="urn:microsoft.com/office/officeart/2005/8/layout/vList2"/>
    <dgm:cxn modelId="{4FB2B412-9CCF-4006-BC1E-82C19CD00127}" type="presParOf" srcId="{62F12D7B-85B5-4560-95CA-117A125A93AE}" destId="{E4D8D556-B7BC-46C2-96EC-57E89997800C}" srcOrd="7" destOrd="0" presId="urn:microsoft.com/office/officeart/2005/8/layout/vList2"/>
    <dgm:cxn modelId="{F09B7DA3-31F2-483C-BC26-3457B834D1FE}" type="presParOf" srcId="{62F12D7B-85B5-4560-95CA-117A125A93AE}" destId="{B26CEF1F-FF5B-43FE-8246-698790E626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EA128-3AC8-4996-8DAE-A3B5406A37A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BDC119-ECE8-4E77-9460-7AF422A655F3}">
      <dgm:prSet/>
      <dgm:spPr/>
      <dgm:t>
        <a:bodyPr/>
        <a:lstStyle/>
        <a:p>
          <a:r>
            <a:rPr lang="en-US"/>
            <a:t>Kursing av utvalgsmedlemmer på vaktlisten</a:t>
          </a:r>
        </a:p>
      </dgm:t>
    </dgm:pt>
    <dgm:pt modelId="{D6B9CD81-9050-4A7D-8FE0-D509F2BFD90E}" type="parTrans" cxnId="{5833554E-A967-48FE-8DA5-C7622A732271}">
      <dgm:prSet/>
      <dgm:spPr/>
      <dgm:t>
        <a:bodyPr/>
        <a:lstStyle/>
        <a:p>
          <a:endParaRPr lang="en-US"/>
        </a:p>
      </dgm:t>
    </dgm:pt>
    <dgm:pt modelId="{6E5B5209-D393-4DFA-BF61-281812917C47}" type="sibTrans" cxnId="{5833554E-A967-48FE-8DA5-C7622A732271}">
      <dgm:prSet/>
      <dgm:spPr/>
      <dgm:t>
        <a:bodyPr/>
        <a:lstStyle/>
        <a:p>
          <a:endParaRPr lang="en-US"/>
        </a:p>
      </dgm:t>
    </dgm:pt>
    <dgm:pt modelId="{DB874312-27C6-4578-862D-6F1C05319807}">
      <dgm:prSet/>
      <dgm:spPr/>
      <dgm:t>
        <a:bodyPr/>
        <a:lstStyle/>
        <a:p>
          <a:r>
            <a:rPr lang="en-US"/>
            <a:t>Sjekklister og internkontroll etableres.</a:t>
          </a:r>
        </a:p>
      </dgm:t>
    </dgm:pt>
    <dgm:pt modelId="{AC3F2799-F61E-4212-A2AF-2A061CE22904}" type="parTrans" cxnId="{07AB72E0-9F83-4FFB-B68D-2C8E827AE9E1}">
      <dgm:prSet/>
      <dgm:spPr/>
      <dgm:t>
        <a:bodyPr/>
        <a:lstStyle/>
        <a:p>
          <a:endParaRPr lang="en-US"/>
        </a:p>
      </dgm:t>
    </dgm:pt>
    <dgm:pt modelId="{A3CBB3B5-FA6D-474C-A62A-5DA660D9DA12}" type="sibTrans" cxnId="{07AB72E0-9F83-4FFB-B68D-2C8E827AE9E1}">
      <dgm:prSet/>
      <dgm:spPr/>
      <dgm:t>
        <a:bodyPr/>
        <a:lstStyle/>
        <a:p>
          <a:endParaRPr lang="en-US"/>
        </a:p>
      </dgm:t>
    </dgm:pt>
    <dgm:pt modelId="{EB8CD61F-5EB0-4752-A9F1-70FD8ECCA81D}">
      <dgm:prSet/>
      <dgm:spPr/>
      <dgm:t>
        <a:bodyPr/>
        <a:lstStyle/>
        <a:p>
          <a:r>
            <a:rPr lang="en-US"/>
            <a:t>Full gjennomgang av alle poster på anlegget.</a:t>
          </a:r>
        </a:p>
      </dgm:t>
    </dgm:pt>
    <dgm:pt modelId="{2BEC28EB-3F6C-48E2-8284-A047679394D0}" type="parTrans" cxnId="{845CAB8A-9629-4D72-B4E5-F5B756B925AD}">
      <dgm:prSet/>
      <dgm:spPr/>
      <dgm:t>
        <a:bodyPr/>
        <a:lstStyle/>
        <a:p>
          <a:endParaRPr lang="en-US"/>
        </a:p>
      </dgm:t>
    </dgm:pt>
    <dgm:pt modelId="{E3A8A707-E763-464B-868C-B10FE5069E12}" type="sibTrans" cxnId="{845CAB8A-9629-4D72-B4E5-F5B756B925AD}">
      <dgm:prSet/>
      <dgm:spPr/>
      <dgm:t>
        <a:bodyPr/>
        <a:lstStyle/>
        <a:p>
          <a:endParaRPr lang="en-US"/>
        </a:p>
      </dgm:t>
    </dgm:pt>
    <dgm:pt modelId="{E1C1DD4E-2592-4AAC-9269-97759766BD79}">
      <dgm:prSet/>
      <dgm:spPr/>
      <dgm:t>
        <a:bodyPr/>
        <a:lstStyle/>
        <a:p>
          <a:r>
            <a:rPr lang="en-US"/>
            <a:t>Barrierer og sikkerhetssoner etableres.</a:t>
          </a:r>
        </a:p>
      </dgm:t>
    </dgm:pt>
    <dgm:pt modelId="{D25108C1-BE66-4E11-AFD4-317B7BE155F4}" type="parTrans" cxnId="{0902F113-7151-4152-9816-87D8FC1C7075}">
      <dgm:prSet/>
      <dgm:spPr/>
      <dgm:t>
        <a:bodyPr/>
        <a:lstStyle/>
        <a:p>
          <a:endParaRPr lang="en-US"/>
        </a:p>
      </dgm:t>
    </dgm:pt>
    <dgm:pt modelId="{FB6132D8-9A31-4E3E-8A20-EBB311E699C7}" type="sibTrans" cxnId="{0902F113-7151-4152-9816-87D8FC1C7075}">
      <dgm:prSet/>
      <dgm:spPr/>
      <dgm:t>
        <a:bodyPr/>
        <a:lstStyle/>
        <a:p>
          <a:endParaRPr lang="en-US"/>
        </a:p>
      </dgm:t>
    </dgm:pt>
    <dgm:pt modelId="{694A49D5-9104-4F66-8892-4F8AB23281EA}" type="pres">
      <dgm:prSet presAssocID="{9DEEA128-3AC8-4996-8DAE-A3B5406A37AB}" presName="diagram" presStyleCnt="0">
        <dgm:presLayoutVars>
          <dgm:dir/>
          <dgm:resizeHandles val="exact"/>
        </dgm:presLayoutVars>
      </dgm:prSet>
      <dgm:spPr/>
    </dgm:pt>
    <dgm:pt modelId="{8AA2266B-2346-4DCA-9753-2024F794CBBB}" type="pres">
      <dgm:prSet presAssocID="{CCBDC119-ECE8-4E77-9460-7AF422A655F3}" presName="node" presStyleLbl="node1" presStyleIdx="0" presStyleCnt="4">
        <dgm:presLayoutVars>
          <dgm:bulletEnabled val="1"/>
        </dgm:presLayoutVars>
      </dgm:prSet>
      <dgm:spPr/>
    </dgm:pt>
    <dgm:pt modelId="{3C86BCC6-0CDF-4D5C-87DB-3D1C3A950FBD}" type="pres">
      <dgm:prSet presAssocID="{6E5B5209-D393-4DFA-BF61-281812917C47}" presName="sibTrans" presStyleLbl="sibTrans2D1" presStyleIdx="0" presStyleCnt="3"/>
      <dgm:spPr/>
    </dgm:pt>
    <dgm:pt modelId="{7B3B4DD8-AD28-4251-BC36-43CF11265ADE}" type="pres">
      <dgm:prSet presAssocID="{6E5B5209-D393-4DFA-BF61-281812917C47}" presName="connectorText" presStyleLbl="sibTrans2D1" presStyleIdx="0" presStyleCnt="3"/>
      <dgm:spPr/>
    </dgm:pt>
    <dgm:pt modelId="{E59AE64A-40BA-401E-9872-8A90708C599A}" type="pres">
      <dgm:prSet presAssocID="{DB874312-27C6-4578-862D-6F1C05319807}" presName="node" presStyleLbl="node1" presStyleIdx="1" presStyleCnt="4">
        <dgm:presLayoutVars>
          <dgm:bulletEnabled val="1"/>
        </dgm:presLayoutVars>
      </dgm:prSet>
      <dgm:spPr/>
    </dgm:pt>
    <dgm:pt modelId="{6BE90FF5-12DC-4098-8142-BAE6DB1A020C}" type="pres">
      <dgm:prSet presAssocID="{A3CBB3B5-FA6D-474C-A62A-5DA660D9DA12}" presName="sibTrans" presStyleLbl="sibTrans2D1" presStyleIdx="1" presStyleCnt="3"/>
      <dgm:spPr/>
    </dgm:pt>
    <dgm:pt modelId="{82CDE5FA-7C82-4AE0-BFAA-3546F06E806F}" type="pres">
      <dgm:prSet presAssocID="{A3CBB3B5-FA6D-474C-A62A-5DA660D9DA12}" presName="connectorText" presStyleLbl="sibTrans2D1" presStyleIdx="1" presStyleCnt="3"/>
      <dgm:spPr/>
    </dgm:pt>
    <dgm:pt modelId="{09CB2813-FDCC-45EB-9837-F90A20E3C257}" type="pres">
      <dgm:prSet presAssocID="{EB8CD61F-5EB0-4752-A9F1-70FD8ECCA81D}" presName="node" presStyleLbl="node1" presStyleIdx="2" presStyleCnt="4">
        <dgm:presLayoutVars>
          <dgm:bulletEnabled val="1"/>
        </dgm:presLayoutVars>
      </dgm:prSet>
      <dgm:spPr/>
    </dgm:pt>
    <dgm:pt modelId="{5A65BFD3-D0F9-425A-9BF7-180656857114}" type="pres">
      <dgm:prSet presAssocID="{E3A8A707-E763-464B-868C-B10FE5069E12}" presName="sibTrans" presStyleLbl="sibTrans2D1" presStyleIdx="2" presStyleCnt="3"/>
      <dgm:spPr/>
    </dgm:pt>
    <dgm:pt modelId="{8AC2E4FD-B6E8-46C2-8765-1B0854F70798}" type="pres">
      <dgm:prSet presAssocID="{E3A8A707-E763-464B-868C-B10FE5069E12}" presName="connectorText" presStyleLbl="sibTrans2D1" presStyleIdx="2" presStyleCnt="3"/>
      <dgm:spPr/>
    </dgm:pt>
    <dgm:pt modelId="{AEBAEDD8-D769-4FA2-91A9-B41A4ED1F6B0}" type="pres">
      <dgm:prSet presAssocID="{E1C1DD4E-2592-4AAC-9269-97759766BD79}" presName="node" presStyleLbl="node1" presStyleIdx="3" presStyleCnt="4">
        <dgm:presLayoutVars>
          <dgm:bulletEnabled val="1"/>
        </dgm:presLayoutVars>
      </dgm:prSet>
      <dgm:spPr/>
    </dgm:pt>
  </dgm:ptLst>
  <dgm:cxnLst>
    <dgm:cxn modelId="{8D490712-13FF-431B-BB26-18DDF6546CB3}" type="presOf" srcId="{E3A8A707-E763-464B-868C-B10FE5069E12}" destId="{8AC2E4FD-B6E8-46C2-8765-1B0854F70798}" srcOrd="1" destOrd="0" presId="urn:microsoft.com/office/officeart/2005/8/layout/process5"/>
    <dgm:cxn modelId="{0902F113-7151-4152-9816-87D8FC1C7075}" srcId="{9DEEA128-3AC8-4996-8DAE-A3B5406A37AB}" destId="{E1C1DD4E-2592-4AAC-9269-97759766BD79}" srcOrd="3" destOrd="0" parTransId="{D25108C1-BE66-4E11-AFD4-317B7BE155F4}" sibTransId="{FB6132D8-9A31-4E3E-8A20-EBB311E699C7}"/>
    <dgm:cxn modelId="{8503A116-C901-4DBC-9B29-6063EA8D3EE7}" type="presOf" srcId="{EB8CD61F-5EB0-4752-A9F1-70FD8ECCA81D}" destId="{09CB2813-FDCC-45EB-9837-F90A20E3C257}" srcOrd="0" destOrd="0" presId="urn:microsoft.com/office/officeart/2005/8/layout/process5"/>
    <dgm:cxn modelId="{DF06912C-61EB-4867-B929-427B2B25691E}" type="presOf" srcId="{DB874312-27C6-4578-862D-6F1C05319807}" destId="{E59AE64A-40BA-401E-9872-8A90708C599A}" srcOrd="0" destOrd="0" presId="urn:microsoft.com/office/officeart/2005/8/layout/process5"/>
    <dgm:cxn modelId="{5833554E-A967-48FE-8DA5-C7622A732271}" srcId="{9DEEA128-3AC8-4996-8DAE-A3B5406A37AB}" destId="{CCBDC119-ECE8-4E77-9460-7AF422A655F3}" srcOrd="0" destOrd="0" parTransId="{D6B9CD81-9050-4A7D-8FE0-D509F2BFD90E}" sibTransId="{6E5B5209-D393-4DFA-BF61-281812917C47}"/>
    <dgm:cxn modelId="{A8EA6271-A8CC-48CF-8DCD-5307BA537870}" type="presOf" srcId="{A3CBB3B5-FA6D-474C-A62A-5DA660D9DA12}" destId="{82CDE5FA-7C82-4AE0-BFAA-3546F06E806F}" srcOrd="1" destOrd="0" presId="urn:microsoft.com/office/officeart/2005/8/layout/process5"/>
    <dgm:cxn modelId="{0AE46C82-D071-44D0-934B-5B89863681B3}" type="presOf" srcId="{E3A8A707-E763-464B-868C-B10FE5069E12}" destId="{5A65BFD3-D0F9-425A-9BF7-180656857114}" srcOrd="0" destOrd="0" presId="urn:microsoft.com/office/officeart/2005/8/layout/process5"/>
    <dgm:cxn modelId="{845CAB8A-9629-4D72-B4E5-F5B756B925AD}" srcId="{9DEEA128-3AC8-4996-8DAE-A3B5406A37AB}" destId="{EB8CD61F-5EB0-4752-A9F1-70FD8ECCA81D}" srcOrd="2" destOrd="0" parTransId="{2BEC28EB-3F6C-48E2-8284-A047679394D0}" sibTransId="{E3A8A707-E763-464B-868C-B10FE5069E12}"/>
    <dgm:cxn modelId="{46BDE698-417C-4546-BE88-8E997196C662}" type="presOf" srcId="{9DEEA128-3AC8-4996-8DAE-A3B5406A37AB}" destId="{694A49D5-9104-4F66-8892-4F8AB23281EA}" srcOrd="0" destOrd="0" presId="urn:microsoft.com/office/officeart/2005/8/layout/process5"/>
    <dgm:cxn modelId="{5C3EF198-3A83-4A17-ACCF-819A3D182783}" type="presOf" srcId="{E1C1DD4E-2592-4AAC-9269-97759766BD79}" destId="{AEBAEDD8-D769-4FA2-91A9-B41A4ED1F6B0}" srcOrd="0" destOrd="0" presId="urn:microsoft.com/office/officeart/2005/8/layout/process5"/>
    <dgm:cxn modelId="{29A81699-BBED-4FE4-BB49-08F2EE253274}" type="presOf" srcId="{6E5B5209-D393-4DFA-BF61-281812917C47}" destId="{3C86BCC6-0CDF-4D5C-87DB-3D1C3A950FBD}" srcOrd="0" destOrd="0" presId="urn:microsoft.com/office/officeart/2005/8/layout/process5"/>
    <dgm:cxn modelId="{C4BA629D-8C42-41DF-B5F6-9DBF9EA6C4A7}" type="presOf" srcId="{CCBDC119-ECE8-4E77-9460-7AF422A655F3}" destId="{8AA2266B-2346-4DCA-9753-2024F794CBBB}" srcOrd="0" destOrd="0" presId="urn:microsoft.com/office/officeart/2005/8/layout/process5"/>
    <dgm:cxn modelId="{D2D937CB-F562-4CF1-B766-05DD833E67A2}" type="presOf" srcId="{A3CBB3B5-FA6D-474C-A62A-5DA660D9DA12}" destId="{6BE90FF5-12DC-4098-8142-BAE6DB1A020C}" srcOrd="0" destOrd="0" presId="urn:microsoft.com/office/officeart/2005/8/layout/process5"/>
    <dgm:cxn modelId="{07AB72E0-9F83-4FFB-B68D-2C8E827AE9E1}" srcId="{9DEEA128-3AC8-4996-8DAE-A3B5406A37AB}" destId="{DB874312-27C6-4578-862D-6F1C05319807}" srcOrd="1" destOrd="0" parTransId="{AC3F2799-F61E-4212-A2AF-2A061CE22904}" sibTransId="{A3CBB3B5-FA6D-474C-A62A-5DA660D9DA12}"/>
    <dgm:cxn modelId="{FCAD80E5-E8D0-4662-A52B-7A0EED499693}" type="presOf" srcId="{6E5B5209-D393-4DFA-BF61-281812917C47}" destId="{7B3B4DD8-AD28-4251-BC36-43CF11265ADE}" srcOrd="1" destOrd="0" presId="urn:microsoft.com/office/officeart/2005/8/layout/process5"/>
    <dgm:cxn modelId="{2CA7522E-AA58-4DD5-BD5F-D800BD752B0E}" type="presParOf" srcId="{694A49D5-9104-4F66-8892-4F8AB23281EA}" destId="{8AA2266B-2346-4DCA-9753-2024F794CBBB}" srcOrd="0" destOrd="0" presId="urn:microsoft.com/office/officeart/2005/8/layout/process5"/>
    <dgm:cxn modelId="{128EA7C9-0122-4AEF-819B-EB0BAEC79B5C}" type="presParOf" srcId="{694A49D5-9104-4F66-8892-4F8AB23281EA}" destId="{3C86BCC6-0CDF-4D5C-87DB-3D1C3A950FBD}" srcOrd="1" destOrd="0" presId="urn:microsoft.com/office/officeart/2005/8/layout/process5"/>
    <dgm:cxn modelId="{E8DEE3E4-3555-4D6B-8B8A-CE6C94021165}" type="presParOf" srcId="{3C86BCC6-0CDF-4D5C-87DB-3D1C3A950FBD}" destId="{7B3B4DD8-AD28-4251-BC36-43CF11265ADE}" srcOrd="0" destOrd="0" presId="urn:microsoft.com/office/officeart/2005/8/layout/process5"/>
    <dgm:cxn modelId="{B9A6126A-2873-4212-BA3E-9AC2AA3C4A92}" type="presParOf" srcId="{694A49D5-9104-4F66-8892-4F8AB23281EA}" destId="{E59AE64A-40BA-401E-9872-8A90708C599A}" srcOrd="2" destOrd="0" presId="urn:microsoft.com/office/officeart/2005/8/layout/process5"/>
    <dgm:cxn modelId="{A0C0062A-E238-4771-9B59-E912CA23CAB9}" type="presParOf" srcId="{694A49D5-9104-4F66-8892-4F8AB23281EA}" destId="{6BE90FF5-12DC-4098-8142-BAE6DB1A020C}" srcOrd="3" destOrd="0" presId="urn:microsoft.com/office/officeart/2005/8/layout/process5"/>
    <dgm:cxn modelId="{FB504E02-6B30-4933-A377-3895E67FFD7A}" type="presParOf" srcId="{6BE90FF5-12DC-4098-8142-BAE6DB1A020C}" destId="{82CDE5FA-7C82-4AE0-BFAA-3546F06E806F}" srcOrd="0" destOrd="0" presId="urn:microsoft.com/office/officeart/2005/8/layout/process5"/>
    <dgm:cxn modelId="{4379BB42-9FD5-4D5C-ABDA-A4E95EF896AE}" type="presParOf" srcId="{694A49D5-9104-4F66-8892-4F8AB23281EA}" destId="{09CB2813-FDCC-45EB-9837-F90A20E3C257}" srcOrd="4" destOrd="0" presId="urn:microsoft.com/office/officeart/2005/8/layout/process5"/>
    <dgm:cxn modelId="{F451904C-37CF-4B09-9D3A-1A7AC09F21A0}" type="presParOf" srcId="{694A49D5-9104-4F66-8892-4F8AB23281EA}" destId="{5A65BFD3-D0F9-425A-9BF7-180656857114}" srcOrd="5" destOrd="0" presId="urn:microsoft.com/office/officeart/2005/8/layout/process5"/>
    <dgm:cxn modelId="{9C5FC2C6-5980-4A41-8CD8-1CC8CA2008CA}" type="presParOf" srcId="{5A65BFD3-D0F9-425A-9BF7-180656857114}" destId="{8AC2E4FD-B6E8-46C2-8765-1B0854F70798}" srcOrd="0" destOrd="0" presId="urn:microsoft.com/office/officeart/2005/8/layout/process5"/>
    <dgm:cxn modelId="{51D7587D-CB45-4E77-B4A1-41DC8C49BBDB}" type="presParOf" srcId="{694A49D5-9104-4F66-8892-4F8AB23281EA}" destId="{AEBAEDD8-D769-4FA2-91A9-B41A4ED1F6B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8A33F-ED9B-459F-987A-4D51D27A50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F91EBF-A1A2-429F-9582-CF5368B7898C}">
      <dgm:prSet/>
      <dgm:spPr/>
      <dgm:t>
        <a:bodyPr/>
        <a:lstStyle/>
        <a:p>
          <a:r>
            <a:rPr lang="nb-NO"/>
            <a:t>Det er ingen tvil om at dette er og vil være en større investering for Verdal jeger og fiskeforening. Men det er etter vårt skjønn en nødvendig investering.</a:t>
          </a:r>
          <a:endParaRPr lang="en-US"/>
        </a:p>
      </dgm:t>
    </dgm:pt>
    <dgm:pt modelId="{56E2B316-7E14-4CF5-81DA-4817CD750317}" type="parTrans" cxnId="{582DE312-C5DF-4B1C-86A1-4EC7F1C40A78}">
      <dgm:prSet/>
      <dgm:spPr/>
      <dgm:t>
        <a:bodyPr/>
        <a:lstStyle/>
        <a:p>
          <a:endParaRPr lang="en-US"/>
        </a:p>
      </dgm:t>
    </dgm:pt>
    <dgm:pt modelId="{A3CE27FB-8298-4BC1-BF97-0D9C69C76054}" type="sibTrans" cxnId="{582DE312-C5DF-4B1C-86A1-4EC7F1C40A78}">
      <dgm:prSet/>
      <dgm:spPr/>
      <dgm:t>
        <a:bodyPr/>
        <a:lstStyle/>
        <a:p>
          <a:endParaRPr lang="en-US"/>
        </a:p>
      </dgm:t>
    </dgm:pt>
    <dgm:pt modelId="{B850E0FC-A970-4145-8D48-2610B478399B}">
      <dgm:prSet/>
      <dgm:spPr/>
      <dgm:t>
        <a:bodyPr/>
        <a:lstStyle/>
        <a:p>
          <a:r>
            <a:rPr lang="nb-NO"/>
            <a:t>Dette begrunnes med at HMS må bli bedre. Internkontroll må bedres. Trap-banen, tenker da på maskin, akustikk og betalingssystem er utslitt, nød-reparert og ustabilt etter mer enn 20 års drift.</a:t>
          </a:r>
          <a:endParaRPr lang="en-US"/>
        </a:p>
      </dgm:t>
    </dgm:pt>
    <dgm:pt modelId="{E24783CE-A694-4058-BE73-D2456770803D}" type="parTrans" cxnId="{3BF66BE6-FADF-4BF9-8E10-607389F5B42F}">
      <dgm:prSet/>
      <dgm:spPr/>
      <dgm:t>
        <a:bodyPr/>
        <a:lstStyle/>
        <a:p>
          <a:endParaRPr lang="en-US"/>
        </a:p>
      </dgm:t>
    </dgm:pt>
    <dgm:pt modelId="{20CAD7C9-5AD6-4AF3-A994-F4AB47BC7DCB}" type="sibTrans" cxnId="{3BF66BE6-FADF-4BF9-8E10-607389F5B42F}">
      <dgm:prSet/>
      <dgm:spPr/>
      <dgm:t>
        <a:bodyPr/>
        <a:lstStyle/>
        <a:p>
          <a:endParaRPr lang="en-US"/>
        </a:p>
      </dgm:t>
    </dgm:pt>
    <dgm:pt modelId="{4AC81DAE-4614-4D3A-9078-95D8510B46E2}">
      <dgm:prSet/>
      <dgm:spPr/>
      <dgm:t>
        <a:bodyPr/>
        <a:lstStyle/>
        <a:p>
          <a:r>
            <a:rPr lang="nb-NO"/>
            <a:t>Vi skal og vill inn i de 20 neste årene med et bedre tilbud for spesielt ungdom og fremtidige jegere.</a:t>
          </a:r>
          <a:endParaRPr lang="en-US"/>
        </a:p>
      </dgm:t>
    </dgm:pt>
    <dgm:pt modelId="{CC62CC5C-B43A-4C43-B189-C924A2537371}" type="parTrans" cxnId="{8BE545F9-5DA6-4DDC-84C0-69D42D833368}">
      <dgm:prSet/>
      <dgm:spPr/>
      <dgm:t>
        <a:bodyPr/>
        <a:lstStyle/>
        <a:p>
          <a:endParaRPr lang="en-US"/>
        </a:p>
      </dgm:t>
    </dgm:pt>
    <dgm:pt modelId="{C2ECF92D-7F46-4E04-A806-133EA31DEF36}" type="sibTrans" cxnId="{8BE545F9-5DA6-4DDC-84C0-69D42D833368}">
      <dgm:prSet/>
      <dgm:spPr/>
      <dgm:t>
        <a:bodyPr/>
        <a:lstStyle/>
        <a:p>
          <a:endParaRPr lang="en-US"/>
        </a:p>
      </dgm:t>
    </dgm:pt>
    <dgm:pt modelId="{E9AE9BB4-5635-45FF-974E-F4FC4A8BB471}" type="pres">
      <dgm:prSet presAssocID="{F698A33F-ED9B-459F-987A-4D51D27A50A3}" presName="linear" presStyleCnt="0">
        <dgm:presLayoutVars>
          <dgm:animLvl val="lvl"/>
          <dgm:resizeHandles val="exact"/>
        </dgm:presLayoutVars>
      </dgm:prSet>
      <dgm:spPr/>
    </dgm:pt>
    <dgm:pt modelId="{84CB24B5-1DCA-4705-BC81-8798E6DC8EEB}" type="pres">
      <dgm:prSet presAssocID="{43F91EBF-A1A2-429F-9582-CF5368B789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BE963C-B1CF-4B4B-9CA1-0D076FFFFDD6}" type="pres">
      <dgm:prSet presAssocID="{A3CE27FB-8298-4BC1-BF97-0D9C69C76054}" presName="spacer" presStyleCnt="0"/>
      <dgm:spPr/>
    </dgm:pt>
    <dgm:pt modelId="{B5001F15-0C8A-47B0-A953-B9B1ADDCE046}" type="pres">
      <dgm:prSet presAssocID="{B850E0FC-A970-4145-8D48-2610B47839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547EF4-AC3E-462D-903E-FD598596F0B3}" type="pres">
      <dgm:prSet presAssocID="{20CAD7C9-5AD6-4AF3-A994-F4AB47BC7DCB}" presName="spacer" presStyleCnt="0"/>
      <dgm:spPr/>
    </dgm:pt>
    <dgm:pt modelId="{2D241C5A-52B9-4BB5-81BC-496A3B08BD2E}" type="pres">
      <dgm:prSet presAssocID="{4AC81DAE-4614-4D3A-9078-95D8510B46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8A7B0D-CF92-4F7E-8305-E4D0C187C0F2}" type="presOf" srcId="{4AC81DAE-4614-4D3A-9078-95D8510B46E2}" destId="{2D241C5A-52B9-4BB5-81BC-496A3B08BD2E}" srcOrd="0" destOrd="0" presId="urn:microsoft.com/office/officeart/2005/8/layout/vList2"/>
    <dgm:cxn modelId="{582DE312-C5DF-4B1C-86A1-4EC7F1C40A78}" srcId="{F698A33F-ED9B-459F-987A-4D51D27A50A3}" destId="{43F91EBF-A1A2-429F-9582-CF5368B7898C}" srcOrd="0" destOrd="0" parTransId="{56E2B316-7E14-4CF5-81DA-4817CD750317}" sibTransId="{A3CE27FB-8298-4BC1-BF97-0D9C69C76054}"/>
    <dgm:cxn modelId="{831F6017-3516-4C7C-9337-B1DDFA4F00F8}" type="presOf" srcId="{B850E0FC-A970-4145-8D48-2610B478399B}" destId="{B5001F15-0C8A-47B0-A953-B9B1ADDCE046}" srcOrd="0" destOrd="0" presId="urn:microsoft.com/office/officeart/2005/8/layout/vList2"/>
    <dgm:cxn modelId="{0ACC93B9-E970-4C8F-9F9C-FFBB6CF82E00}" type="presOf" srcId="{43F91EBF-A1A2-429F-9582-CF5368B7898C}" destId="{84CB24B5-1DCA-4705-BC81-8798E6DC8EEB}" srcOrd="0" destOrd="0" presId="urn:microsoft.com/office/officeart/2005/8/layout/vList2"/>
    <dgm:cxn modelId="{095455BB-768B-4908-B647-8A31C291F2A9}" type="presOf" srcId="{F698A33F-ED9B-459F-987A-4D51D27A50A3}" destId="{E9AE9BB4-5635-45FF-974E-F4FC4A8BB471}" srcOrd="0" destOrd="0" presId="urn:microsoft.com/office/officeart/2005/8/layout/vList2"/>
    <dgm:cxn modelId="{3BF66BE6-FADF-4BF9-8E10-607389F5B42F}" srcId="{F698A33F-ED9B-459F-987A-4D51D27A50A3}" destId="{B850E0FC-A970-4145-8D48-2610B478399B}" srcOrd="1" destOrd="0" parTransId="{E24783CE-A694-4058-BE73-D2456770803D}" sibTransId="{20CAD7C9-5AD6-4AF3-A994-F4AB47BC7DCB}"/>
    <dgm:cxn modelId="{8BE545F9-5DA6-4DDC-84C0-69D42D833368}" srcId="{F698A33F-ED9B-459F-987A-4D51D27A50A3}" destId="{4AC81DAE-4614-4D3A-9078-95D8510B46E2}" srcOrd="2" destOrd="0" parTransId="{CC62CC5C-B43A-4C43-B189-C924A2537371}" sibTransId="{C2ECF92D-7F46-4E04-A806-133EA31DEF36}"/>
    <dgm:cxn modelId="{D16BA91F-729D-4401-9D94-F99427A0C349}" type="presParOf" srcId="{E9AE9BB4-5635-45FF-974E-F4FC4A8BB471}" destId="{84CB24B5-1DCA-4705-BC81-8798E6DC8EEB}" srcOrd="0" destOrd="0" presId="urn:microsoft.com/office/officeart/2005/8/layout/vList2"/>
    <dgm:cxn modelId="{A8000D70-538A-4737-9A7E-55F26FC48635}" type="presParOf" srcId="{E9AE9BB4-5635-45FF-974E-F4FC4A8BB471}" destId="{4FBE963C-B1CF-4B4B-9CA1-0D076FFFFDD6}" srcOrd="1" destOrd="0" presId="urn:microsoft.com/office/officeart/2005/8/layout/vList2"/>
    <dgm:cxn modelId="{9911816E-26CA-4744-A4BD-D6A670021584}" type="presParOf" srcId="{E9AE9BB4-5635-45FF-974E-F4FC4A8BB471}" destId="{B5001F15-0C8A-47B0-A953-B9B1ADDCE046}" srcOrd="2" destOrd="0" presId="urn:microsoft.com/office/officeart/2005/8/layout/vList2"/>
    <dgm:cxn modelId="{01AFE98D-AFF2-4715-8447-59B69E64DD49}" type="presParOf" srcId="{E9AE9BB4-5635-45FF-974E-F4FC4A8BB471}" destId="{D7547EF4-AC3E-462D-903E-FD598596F0B3}" srcOrd="3" destOrd="0" presId="urn:microsoft.com/office/officeart/2005/8/layout/vList2"/>
    <dgm:cxn modelId="{4606E702-5716-4B74-B79C-91225493A5B3}" type="presParOf" srcId="{E9AE9BB4-5635-45FF-974E-F4FC4A8BB471}" destId="{2D241C5A-52B9-4BB5-81BC-496A3B08BD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53788-E275-4EEB-A65B-A107E9AFE18A}">
      <dsp:nvSpPr>
        <dsp:cNvPr id="0" name=""/>
        <dsp:cNvSpPr/>
      </dsp:nvSpPr>
      <dsp:spPr>
        <a:xfrm>
          <a:off x="0" y="84850"/>
          <a:ext cx="6373813" cy="10580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Bedre HMS </a:t>
          </a:r>
          <a:endParaRPr lang="en-US" sz="2600" kern="1200"/>
        </a:p>
      </dsp:txBody>
      <dsp:txXfrm>
        <a:off x="51649" y="136499"/>
        <a:ext cx="6270515" cy="954747"/>
      </dsp:txXfrm>
    </dsp:sp>
    <dsp:sp modelId="{BA772B9F-4AA6-4B8E-BBBF-FC788A38B0A0}">
      <dsp:nvSpPr>
        <dsp:cNvPr id="0" name=""/>
        <dsp:cNvSpPr/>
      </dsp:nvSpPr>
      <dsp:spPr>
        <a:xfrm>
          <a:off x="0" y="1217776"/>
          <a:ext cx="6373813" cy="1058045"/>
        </a:xfrm>
        <a:prstGeom prst="roundRect">
          <a:avLst/>
        </a:prstGeom>
        <a:solidFill>
          <a:schemeClr val="accent5">
            <a:hueOff val="90002"/>
            <a:satOff val="2173"/>
            <a:lumOff val="-10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Finne løsninger og bedre de økonomiske forutsetningene for drift.</a:t>
          </a:r>
          <a:endParaRPr lang="en-US" sz="2600" kern="1200"/>
        </a:p>
      </dsp:txBody>
      <dsp:txXfrm>
        <a:off x="51649" y="1269425"/>
        <a:ext cx="6270515" cy="954747"/>
      </dsp:txXfrm>
    </dsp:sp>
    <dsp:sp modelId="{B6B79B7E-67B1-4146-9DD5-8C50CF647B65}">
      <dsp:nvSpPr>
        <dsp:cNvPr id="0" name=""/>
        <dsp:cNvSpPr/>
      </dsp:nvSpPr>
      <dsp:spPr>
        <a:xfrm>
          <a:off x="0" y="2350702"/>
          <a:ext cx="6373813" cy="1058045"/>
        </a:xfrm>
        <a:prstGeom prst="roundRect">
          <a:avLst/>
        </a:prstGeom>
        <a:solidFill>
          <a:schemeClr val="accent5">
            <a:hueOff val="180003"/>
            <a:satOff val="4346"/>
            <a:lumOff val="-2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Søke løsning for utvikling og fornying av anlegg.</a:t>
          </a:r>
          <a:endParaRPr lang="en-US" sz="2600" kern="1200" dirty="0"/>
        </a:p>
      </dsp:txBody>
      <dsp:txXfrm>
        <a:off x="51649" y="2402351"/>
        <a:ext cx="6270515" cy="954747"/>
      </dsp:txXfrm>
    </dsp:sp>
    <dsp:sp modelId="{9D582348-99F4-4D7F-B642-D35CE672F291}">
      <dsp:nvSpPr>
        <dsp:cNvPr id="0" name=""/>
        <dsp:cNvSpPr/>
      </dsp:nvSpPr>
      <dsp:spPr>
        <a:xfrm>
          <a:off x="0" y="3483627"/>
          <a:ext cx="6373813" cy="1058045"/>
        </a:xfrm>
        <a:prstGeom prst="roundRect">
          <a:avLst/>
        </a:prstGeom>
        <a:solidFill>
          <a:schemeClr val="accent5">
            <a:hueOff val="270005"/>
            <a:satOff val="6519"/>
            <a:lumOff val="-3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Sikre et godt tilbud til våre medlemmer og rekrutering .</a:t>
          </a:r>
          <a:endParaRPr lang="en-US" sz="2600" kern="1200" dirty="0"/>
        </a:p>
      </dsp:txBody>
      <dsp:txXfrm>
        <a:off x="51649" y="3535276"/>
        <a:ext cx="6270515" cy="954747"/>
      </dsp:txXfrm>
    </dsp:sp>
    <dsp:sp modelId="{B26CEF1F-FF5B-43FE-8246-698790E62664}">
      <dsp:nvSpPr>
        <dsp:cNvPr id="0" name=""/>
        <dsp:cNvSpPr/>
      </dsp:nvSpPr>
      <dsp:spPr>
        <a:xfrm>
          <a:off x="0" y="4616553"/>
          <a:ext cx="6373813" cy="1058045"/>
        </a:xfrm>
        <a:prstGeom prst="round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En langsiktig horisont 10 – 15 år.</a:t>
          </a:r>
          <a:endParaRPr lang="en-US" sz="2600" kern="1200" dirty="0"/>
        </a:p>
      </dsp:txBody>
      <dsp:txXfrm>
        <a:off x="51649" y="4668202"/>
        <a:ext cx="6270515" cy="95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2266B-2346-4DCA-9753-2024F794CBBB}">
      <dsp:nvSpPr>
        <dsp:cNvPr id="0" name=""/>
        <dsp:cNvSpPr/>
      </dsp:nvSpPr>
      <dsp:spPr>
        <a:xfrm>
          <a:off x="157168" y="142"/>
          <a:ext cx="2134520" cy="1280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Kursing av utvalgsmedlemmer på vaktlisten</a:t>
          </a:r>
        </a:p>
      </dsp:txBody>
      <dsp:txXfrm>
        <a:off x="194679" y="37653"/>
        <a:ext cx="2059498" cy="1205690"/>
      </dsp:txXfrm>
    </dsp:sp>
    <dsp:sp modelId="{3C86BCC6-0CDF-4D5C-87DB-3D1C3A950FBD}">
      <dsp:nvSpPr>
        <dsp:cNvPr id="0" name=""/>
        <dsp:cNvSpPr/>
      </dsp:nvSpPr>
      <dsp:spPr>
        <a:xfrm>
          <a:off x="2479527" y="375818"/>
          <a:ext cx="452518" cy="52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479527" y="481690"/>
        <a:ext cx="316763" cy="317617"/>
      </dsp:txXfrm>
    </dsp:sp>
    <dsp:sp modelId="{E59AE64A-40BA-401E-9872-8A90708C599A}">
      <dsp:nvSpPr>
        <dsp:cNvPr id="0" name=""/>
        <dsp:cNvSpPr/>
      </dsp:nvSpPr>
      <dsp:spPr>
        <a:xfrm>
          <a:off x="3145497" y="142"/>
          <a:ext cx="2134520" cy="1280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Sjekklister og internkontroll etableres.</a:t>
          </a:r>
        </a:p>
      </dsp:txBody>
      <dsp:txXfrm>
        <a:off x="3183008" y="37653"/>
        <a:ext cx="2059498" cy="1205690"/>
      </dsp:txXfrm>
    </dsp:sp>
    <dsp:sp modelId="{6BE90FF5-12DC-4098-8142-BAE6DB1A020C}">
      <dsp:nvSpPr>
        <dsp:cNvPr id="0" name=""/>
        <dsp:cNvSpPr/>
      </dsp:nvSpPr>
      <dsp:spPr>
        <a:xfrm rot="5400000">
          <a:off x="3986498" y="1430271"/>
          <a:ext cx="452518" cy="52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053949" y="1468693"/>
        <a:ext cx="317617" cy="316763"/>
      </dsp:txXfrm>
    </dsp:sp>
    <dsp:sp modelId="{09CB2813-FDCC-45EB-9837-F90A20E3C257}">
      <dsp:nvSpPr>
        <dsp:cNvPr id="0" name=""/>
        <dsp:cNvSpPr/>
      </dsp:nvSpPr>
      <dsp:spPr>
        <a:xfrm>
          <a:off x="3145497" y="2134663"/>
          <a:ext cx="2134520" cy="1280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Full gjennomgang av alle poster på anlegget.</a:t>
          </a:r>
        </a:p>
      </dsp:txBody>
      <dsp:txXfrm>
        <a:off x="3183008" y="2172174"/>
        <a:ext cx="2059498" cy="1205690"/>
      </dsp:txXfrm>
    </dsp:sp>
    <dsp:sp modelId="{5A65BFD3-D0F9-425A-9BF7-180656857114}">
      <dsp:nvSpPr>
        <dsp:cNvPr id="0" name=""/>
        <dsp:cNvSpPr/>
      </dsp:nvSpPr>
      <dsp:spPr>
        <a:xfrm rot="10800000">
          <a:off x="2505141" y="2510339"/>
          <a:ext cx="452518" cy="52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640896" y="2616211"/>
        <a:ext cx="316763" cy="317617"/>
      </dsp:txXfrm>
    </dsp:sp>
    <dsp:sp modelId="{AEBAEDD8-D769-4FA2-91A9-B41A4ED1F6B0}">
      <dsp:nvSpPr>
        <dsp:cNvPr id="0" name=""/>
        <dsp:cNvSpPr/>
      </dsp:nvSpPr>
      <dsp:spPr>
        <a:xfrm>
          <a:off x="157168" y="2134663"/>
          <a:ext cx="2134520" cy="1280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Barrierer og sikkerhetssoner etableres.</a:t>
          </a:r>
        </a:p>
      </dsp:txBody>
      <dsp:txXfrm>
        <a:off x="194679" y="2172174"/>
        <a:ext cx="2059498" cy="1205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B24B5-1DCA-4705-BC81-8798E6DC8EEB}">
      <dsp:nvSpPr>
        <dsp:cNvPr id="0" name=""/>
        <dsp:cNvSpPr/>
      </dsp:nvSpPr>
      <dsp:spPr>
        <a:xfrm>
          <a:off x="0" y="392380"/>
          <a:ext cx="6373813" cy="1615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Det er ingen tvil om at dette er og vil være en større investering for Verdal jeger og fiskeforening. Men det er etter vårt skjønn en nødvendig investering.</a:t>
          </a:r>
          <a:endParaRPr lang="en-US" sz="2200" kern="1200"/>
        </a:p>
      </dsp:txBody>
      <dsp:txXfrm>
        <a:off x="78886" y="471266"/>
        <a:ext cx="6216041" cy="1458217"/>
      </dsp:txXfrm>
    </dsp:sp>
    <dsp:sp modelId="{B5001F15-0C8A-47B0-A953-B9B1ADDCE046}">
      <dsp:nvSpPr>
        <dsp:cNvPr id="0" name=""/>
        <dsp:cNvSpPr/>
      </dsp:nvSpPr>
      <dsp:spPr>
        <a:xfrm>
          <a:off x="0" y="2071730"/>
          <a:ext cx="6373813" cy="1615989"/>
        </a:xfrm>
        <a:prstGeom prst="roundRect">
          <a:avLst/>
        </a:prstGeom>
        <a:solidFill>
          <a:schemeClr val="accent5">
            <a:hueOff val="180003"/>
            <a:satOff val="4346"/>
            <a:lumOff val="-2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Dette begrunnes med at HMS må bli bedre. Internkontroll må bedres. Trap-banen, tenker da på maskin, akustikk og betalingssystem er utslitt, nød-reparert og ustabilt etter mer enn 20 års drift.</a:t>
          </a:r>
          <a:endParaRPr lang="en-US" sz="2200" kern="1200"/>
        </a:p>
      </dsp:txBody>
      <dsp:txXfrm>
        <a:off x="78886" y="2150616"/>
        <a:ext cx="6216041" cy="1458217"/>
      </dsp:txXfrm>
    </dsp:sp>
    <dsp:sp modelId="{2D241C5A-52B9-4BB5-81BC-496A3B08BD2E}">
      <dsp:nvSpPr>
        <dsp:cNvPr id="0" name=""/>
        <dsp:cNvSpPr/>
      </dsp:nvSpPr>
      <dsp:spPr>
        <a:xfrm>
          <a:off x="0" y="3751079"/>
          <a:ext cx="6373813" cy="1615989"/>
        </a:xfrm>
        <a:prstGeom prst="round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Vi skal og vill inn i de 20 neste årene med et bedre tilbud for spesielt ungdom og fremtidige jegere.</a:t>
          </a:r>
          <a:endParaRPr lang="en-US" sz="2200" kern="1200"/>
        </a:p>
      </dsp:txBody>
      <dsp:txXfrm>
        <a:off x="78886" y="3829965"/>
        <a:ext cx="6216041" cy="1458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October 27,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299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4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2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October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October 27,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7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F060F4-EB25-468A-B51D-060448D2F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nb-NO" dirty="0"/>
              <a:t>Prospekt Leirdueanlegg.                        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DCF6BC-B7E9-4E1A-A69A-6198121D1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endParaRPr lang="nb-NO" dirty="0">
              <a:solidFill>
                <a:schemeClr val="tx1">
                  <a:alpha val="60000"/>
                </a:schemeClr>
              </a:solidFill>
            </a:endParaRPr>
          </a:p>
          <a:p>
            <a:endParaRPr lang="nb-NO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34" name="Video 33">
            <a:extLst>
              <a:ext uri="{FF2B5EF4-FFF2-40B4-BE49-F238E27FC236}">
                <a16:creationId xmlns:a16="http://schemas.microsoft.com/office/drawing/2014/main" id="{8E85DD3B-3963-404A-8B93-A399B51F22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79" r="-1" b="-1"/>
          <a:stretch/>
        </p:blipFill>
        <p:spPr>
          <a:xfrm>
            <a:off x="6203952" y="1904851"/>
            <a:ext cx="5437187" cy="3049884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23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691BBE-49FB-4B49-832E-0C441C44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Innkjøp av Duer og Skudd.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65DFEE-C8B4-4BAB-81C1-3CE230044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Leirduer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5EE12C-1D08-40CA-A008-EB7E45C560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27 paller  a 8250  stk.                          kr  162.607,-</a:t>
            </a:r>
          </a:p>
          <a:p>
            <a:r>
              <a:rPr lang="nb-NO" dirty="0"/>
              <a:t>Ammunisjon cal. 12 stål                    kr  445.500,-</a:t>
            </a:r>
          </a:p>
          <a:p>
            <a:r>
              <a:rPr lang="nb-NO" dirty="0"/>
              <a:t>Estimat fraktkostnad                         kr    20.000,-</a:t>
            </a:r>
          </a:p>
          <a:p>
            <a:r>
              <a:rPr lang="nb-NO" dirty="0"/>
              <a:t>Sum forbruksmateriell                      kr  638.107,-</a:t>
            </a:r>
          </a:p>
          <a:p>
            <a:r>
              <a:rPr lang="nb-NO" dirty="0"/>
              <a:t>Salg serier a. kr 100,-                          kr  891.000,-</a:t>
            </a:r>
          </a:p>
          <a:p>
            <a:r>
              <a:rPr lang="nb-NO" dirty="0"/>
              <a:t>Overskudd                                               kr  252.893,-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43DD74-FB72-46DA-9C41-CFB83652F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ER DETTE EN GOD INVESTERING?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90FB452-2CD8-43C7-A177-2C05883711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Arbeidsgruppa mener bestemt ja. Hvorfor?</a:t>
            </a:r>
          </a:p>
          <a:p>
            <a:r>
              <a:rPr lang="nb-NO" dirty="0"/>
              <a:t>Overskuddet ved salg av et slikt innkjøp vil betale ned Investeringen på </a:t>
            </a:r>
            <a:r>
              <a:rPr lang="nb-NO" dirty="0" err="1"/>
              <a:t>Trap</a:t>
            </a:r>
            <a:r>
              <a:rPr lang="nb-NO" dirty="0"/>
              <a:t>-banen å gi en mye bedre avkastning for </a:t>
            </a:r>
            <a:r>
              <a:rPr lang="nb-NO" dirty="0" err="1"/>
              <a:t>Vjff</a:t>
            </a:r>
            <a:r>
              <a:rPr lang="nb-NO" dirty="0"/>
              <a:t>. sine midler enn om midler står på bok.  Vi etablerer en buffer for fremtidig prisstigning som er meldt og forventet.</a:t>
            </a:r>
          </a:p>
          <a:p>
            <a:r>
              <a:rPr lang="nb-NO" dirty="0"/>
              <a:t>Andre inntekter som utleie, salg til bedrifter, reklameplass, mva. , tippemidler og støtte fra </a:t>
            </a:r>
            <a:r>
              <a:rPr lang="nb-NO" dirty="0" err="1"/>
              <a:t>Njff</a:t>
            </a:r>
            <a:r>
              <a:rPr lang="nb-NO" dirty="0"/>
              <a:t>.  er ikke i hensyntatt i dette prospektet.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4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E1B223-5980-42BE-BAD7-632D918A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Arbeidsgruppa på vegne av utvalget: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700651-7899-4575-827D-594C0077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Hilde Nymoen</a:t>
            </a:r>
          </a:p>
          <a:p>
            <a:r>
              <a:rPr lang="nb-NO" dirty="0"/>
              <a:t>Tore Gustavsson</a:t>
            </a:r>
          </a:p>
          <a:p>
            <a:r>
              <a:rPr lang="nb-NO" dirty="0"/>
              <a:t>Terje Svendsen</a:t>
            </a:r>
          </a:p>
          <a:p>
            <a:r>
              <a:rPr lang="nb-NO" dirty="0"/>
              <a:t>Knut Solhaug</a:t>
            </a:r>
          </a:p>
          <a:p>
            <a:r>
              <a:rPr lang="nb-NO" dirty="0"/>
              <a:t>Frank Allan Johansen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536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FAC288B-679F-410A-AF80-ACCF0C6A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4535487" cy="3779838"/>
          </a:xfrm>
        </p:spPr>
        <p:txBody>
          <a:bodyPr anchor="ctr">
            <a:normAutofit/>
          </a:bodyPr>
          <a:lstStyle/>
          <a:p>
            <a:r>
              <a:rPr lang="nb-NO" sz="5400"/>
              <a:t>Oppgaven til arbeidsgruppa.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205E53-D75C-4F15-A4A3-21DA0826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2950" y="623661"/>
            <a:ext cx="667800" cy="631474"/>
            <a:chOff x="8069541" y="1262702"/>
            <a:chExt cx="667800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48C7E5-9699-4FB1-9EEE-581C68629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6993F2-7052-4269-8B81-AC271D2D9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2D58DC7-20C8-4471-BAA7-B296A2AE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84" y="49771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4AABAC-100B-437F-86D3-981412859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261346" y="5733597"/>
            <a:ext cx="1758388" cy="926985"/>
          </a:xfrm>
          <a:custGeom>
            <a:avLst/>
            <a:gdLst>
              <a:gd name="connsiteX0" fmla="*/ 1486881 w 1758388"/>
              <a:gd name="connsiteY0" fmla="*/ 271508 h 926985"/>
              <a:gd name="connsiteX1" fmla="*/ 1758388 w 1758388"/>
              <a:gd name="connsiteY1" fmla="*/ 926985 h 926985"/>
              <a:gd name="connsiteX2" fmla="*/ 1294895 w 1758388"/>
              <a:gd name="connsiteY2" fmla="*/ 926985 h 926985"/>
              <a:gd name="connsiteX3" fmla="*/ 831404 w 1758388"/>
              <a:gd name="connsiteY3" fmla="*/ 463493 h 926985"/>
              <a:gd name="connsiteX4" fmla="*/ 377328 w 1758388"/>
              <a:gd name="connsiteY4" fmla="*/ 833575 h 926985"/>
              <a:gd name="connsiteX5" fmla="*/ 371585 w 1758388"/>
              <a:gd name="connsiteY5" fmla="*/ 890552 h 926985"/>
              <a:gd name="connsiteX6" fmla="*/ 0 w 1758388"/>
              <a:gd name="connsiteY6" fmla="*/ 518968 h 926985"/>
              <a:gd name="connsiteX7" fmla="*/ 16301 w 1758388"/>
              <a:gd name="connsiteY7" fmla="*/ 485129 h 926985"/>
              <a:gd name="connsiteX8" fmla="*/ 831403 w 1758388"/>
              <a:gd name="connsiteY8" fmla="*/ 0 h 926985"/>
              <a:gd name="connsiteX9" fmla="*/ 1486881 w 1758388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8388" h="926985">
                <a:moveTo>
                  <a:pt x="1486881" y="271508"/>
                </a:moveTo>
                <a:cubicBezTo>
                  <a:pt x="1654632" y="439259"/>
                  <a:pt x="1758388" y="671005"/>
                  <a:pt x="1758388" y="926985"/>
                </a:cubicBezTo>
                <a:lnTo>
                  <a:pt x="1294895" y="926985"/>
                </a:lnTo>
                <a:cubicBezTo>
                  <a:pt x="1294895" y="671005"/>
                  <a:pt x="1087383" y="463493"/>
                  <a:pt x="831404" y="463493"/>
                </a:cubicBezTo>
                <a:cubicBezTo>
                  <a:pt x="607421" y="463493"/>
                  <a:pt x="420547" y="622370"/>
                  <a:pt x="377328" y="833575"/>
                </a:cubicBezTo>
                <a:lnTo>
                  <a:pt x="371585" y="890552"/>
                </a:lnTo>
                <a:lnTo>
                  <a:pt x="0" y="518968"/>
                </a:lnTo>
                <a:lnTo>
                  <a:pt x="16301" y="485129"/>
                </a:lnTo>
                <a:cubicBezTo>
                  <a:pt x="173276" y="196165"/>
                  <a:pt x="479432" y="0"/>
                  <a:pt x="831403" y="0"/>
                </a:cubicBezTo>
                <a:cubicBezTo>
                  <a:pt x="1087383" y="0"/>
                  <a:pt x="1319129" y="103757"/>
                  <a:pt x="1486881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FD33E0-4D46-4176-BAE2-6AED15231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53363" y="5725768"/>
            <a:ext cx="1728640" cy="1042921"/>
          </a:xfrm>
          <a:custGeom>
            <a:avLst/>
            <a:gdLst>
              <a:gd name="connsiteX0" fmla="*/ 1391304 w 1728640"/>
              <a:gd name="connsiteY0" fmla="*/ 238153 h 1042921"/>
              <a:gd name="connsiteX1" fmla="*/ 1728640 w 1728640"/>
              <a:gd name="connsiteY1" fmla="*/ 1042921 h 1042921"/>
              <a:gd name="connsiteX2" fmla="*/ 1265147 w 1728640"/>
              <a:gd name="connsiteY2" fmla="*/ 1042921 h 1042921"/>
              <a:gd name="connsiteX3" fmla="*/ 801655 w 1728640"/>
              <a:gd name="connsiteY3" fmla="*/ 521461 h 1042921"/>
              <a:gd name="connsiteX4" fmla="*/ 374587 w 1728640"/>
              <a:gd name="connsiteY4" fmla="*/ 839945 h 1042921"/>
              <a:gd name="connsiteX5" fmla="*/ 362576 w 1728640"/>
              <a:gd name="connsiteY5" fmla="*/ 883477 h 1042921"/>
              <a:gd name="connsiteX6" fmla="*/ 0 w 1728640"/>
              <a:gd name="connsiteY6" fmla="*/ 520901 h 1042921"/>
              <a:gd name="connsiteX7" fmla="*/ 32986 w 1728640"/>
              <a:gd name="connsiteY7" fmla="*/ 459814 h 1042921"/>
              <a:gd name="connsiteX8" fmla="*/ 801656 w 1728640"/>
              <a:gd name="connsiteY8" fmla="*/ 0 h 1042921"/>
              <a:gd name="connsiteX9" fmla="*/ 1391304 w 1728640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640" h="1042921">
                <a:moveTo>
                  <a:pt x="1391304" y="238153"/>
                </a:moveTo>
                <a:cubicBezTo>
                  <a:pt x="1597323" y="429440"/>
                  <a:pt x="1728640" y="718927"/>
                  <a:pt x="1728640" y="1042921"/>
                </a:cubicBezTo>
                <a:lnTo>
                  <a:pt x="1265147" y="1042921"/>
                </a:lnTo>
                <a:cubicBezTo>
                  <a:pt x="1265147" y="754926"/>
                  <a:pt x="1057635" y="521461"/>
                  <a:pt x="801655" y="521461"/>
                </a:cubicBezTo>
                <a:cubicBezTo>
                  <a:pt x="609671" y="521461"/>
                  <a:pt x="444949" y="652785"/>
                  <a:pt x="374587" y="839945"/>
                </a:cubicBezTo>
                <a:lnTo>
                  <a:pt x="362576" y="883477"/>
                </a:lnTo>
                <a:lnTo>
                  <a:pt x="0" y="520901"/>
                </a:lnTo>
                <a:lnTo>
                  <a:pt x="32986" y="459814"/>
                </a:lnTo>
                <a:cubicBezTo>
                  <a:pt x="199571" y="182395"/>
                  <a:pt x="481681" y="0"/>
                  <a:pt x="801656" y="0"/>
                </a:cubicBezTo>
                <a:cubicBezTo>
                  <a:pt x="1025638" y="0"/>
                  <a:pt x="1231066" y="89374"/>
                  <a:pt x="1391304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2B5D87-7689-4E7F-B03A-7F803B5DF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872920" y="5836283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959FD5A0-3634-4281-A54C-E63DE6DC9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822121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29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3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61" name="Freeform: Shape 34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35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36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65" name="Rectangle 3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627AE0F-0265-4574-9E2F-4E71AE1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800"/>
              <a:t>Bedre HMS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DD140E0-1B50-43B3-8483-5DEB00768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12"/>
          <a:stretch/>
        </p:blipFill>
        <p:spPr>
          <a:xfrm>
            <a:off x="6924675" y="1885999"/>
            <a:ext cx="4713922" cy="3086001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graphicFrame>
        <p:nvGraphicFramePr>
          <p:cNvPr id="42" name="Plassholder for tekst 3">
            <a:extLst>
              <a:ext uri="{FF2B5EF4-FFF2-40B4-BE49-F238E27FC236}">
                <a16:creationId xmlns:a16="http://schemas.microsoft.com/office/drawing/2014/main" id="{F660ED05-BDF0-4F8C-9824-ADC4A81F4C04}"/>
              </a:ext>
            </a:extLst>
          </p:cNvPr>
          <p:cNvGraphicFramePr/>
          <p:nvPr/>
        </p:nvGraphicFramePr>
        <p:xfrm>
          <a:off x="550863" y="2677306"/>
          <a:ext cx="5437187" cy="341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64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371085-CB50-4892-BF0D-664F6A42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Finne løsninger og bedre  økonomiske forutsetning</a:t>
            </a:r>
            <a:br>
              <a:rPr lang="en-US" sz="3000"/>
            </a:br>
            <a:endParaRPr lang="en-US" sz="30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Bilde 5">
            <a:extLst>
              <a:ext uri="{FF2B5EF4-FFF2-40B4-BE49-F238E27FC236}">
                <a16:creationId xmlns:a16="http://schemas.microsoft.com/office/drawing/2014/main" id="{E9AFCEBD-B41A-49D9-8F76-31424FB5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50" y="2530474"/>
            <a:ext cx="4957164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A2F4BD25-42CA-41A7-8160-42F675DDD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0575" y="1520825"/>
            <a:ext cx="4500562" cy="4572000"/>
          </a:xfr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Innføre elektronisk kortløsning på lik linje med  Levanger, Steinkjer og de fleste andre anlegg i Norge.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Dette vil gi en markant bedring av svinn, internkontroll og økonomi da ingen kan skyte uten å lade sitt personlige kort.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Dette vil frigjøre tid slik at vakter kan rette fokus mot HMS og oppfølging isteden for kiosk.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Gir en bedre flyt, flere får skytetid og aktivitet vil øke.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3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175EF6-24CC-40B0-9487-9C84B9EB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Søke løsning og utvikling av anlegg 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515004-E2C2-494A-8644-B2C7AC1413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AC3B85D-02E6-402F-B128-B6ED44C4A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Fase 1- 2022</a:t>
            </a:r>
          </a:p>
          <a:p>
            <a:r>
              <a:rPr lang="nb-NO" dirty="0"/>
              <a:t>Innkjøp, montering og opplæring på ny </a:t>
            </a:r>
            <a:r>
              <a:rPr lang="nb-NO" dirty="0" err="1"/>
              <a:t>Trap</a:t>
            </a:r>
            <a:r>
              <a:rPr lang="nb-NO" dirty="0"/>
              <a:t>-maskin samt betalingssystem som nevn tidligere.</a:t>
            </a:r>
          </a:p>
          <a:p>
            <a:r>
              <a:rPr lang="nb-NO" dirty="0"/>
              <a:t>Innkjøp 2 sidekastere for variasjon og muligheter for poster til jaktstiposter og duble skytinger fra </a:t>
            </a:r>
            <a:r>
              <a:rPr lang="nb-NO" dirty="0" err="1"/>
              <a:t>trap</a:t>
            </a:r>
            <a:r>
              <a:rPr lang="nb-NO" dirty="0"/>
              <a:t>.</a:t>
            </a:r>
          </a:p>
          <a:p>
            <a:r>
              <a:rPr lang="nb-NO" dirty="0" err="1"/>
              <a:t>Senking</a:t>
            </a:r>
            <a:r>
              <a:rPr lang="nb-NO" dirty="0"/>
              <a:t> av tak på </a:t>
            </a:r>
            <a:r>
              <a:rPr lang="nb-NO" dirty="0" err="1"/>
              <a:t>Trap</a:t>
            </a:r>
            <a:r>
              <a:rPr lang="nb-NO" dirty="0"/>
              <a:t>-bunkers. </a:t>
            </a:r>
          </a:p>
          <a:p>
            <a:r>
              <a:rPr lang="nb-NO" dirty="0"/>
              <a:t>Fase 2-  2024</a:t>
            </a:r>
          </a:p>
          <a:p>
            <a:r>
              <a:rPr lang="nb-NO" dirty="0"/>
              <a:t>Etablere  en  Utendørs </a:t>
            </a:r>
            <a:r>
              <a:rPr lang="nb-NO" dirty="0" err="1"/>
              <a:t>Trap</a:t>
            </a:r>
            <a:r>
              <a:rPr lang="nb-NO" dirty="0"/>
              <a:t>-bane 2 mellom høy og lavtårn på Skeet-banen.   Dette for å øke publikumsvennlighet og flyt ved for eksempel NM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22C65A3-5BA1-4EFB-8CEA-122D6BA0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23" y="884874"/>
            <a:ext cx="5593565" cy="51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5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4915AD7-1224-458D-8C43-4BEE6ED2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Sikre et godt tilbud til våre medlemmer og rekrutering.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059EC76-2933-495E-ADC4-24BAD43C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2678400"/>
            <a:ext cx="3565525" cy="3414425"/>
          </a:xfr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/>
              <a:t>For å kunne lykkes med dette er vi avhengige av å kunne gjøre innkjøp i en størrelsesorden som gir oss den beste prisen.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/>
              <a:t>Ved utbedring av Lagerkapasitet  spesielt rettet mot Duer gir dette oss mulighet for å kunne motta og handle  27 paller som er forutsetningen for å innfri lavest pris og beste økonomi.  Eksepelvis kr 0,73 pr. due eks frakt fra Steinkjer pr. dato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/>
              <a:t>Større innkjøp i samhandling med bedre internkontroll, betalingssystem og eliminere svinn  er nøkkelen til succe hvis man tenker økonomi  i litt lengere perspektiv.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7C7D42E-ED0E-46BF-B5F0-3355C47C2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" r="197" b="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5C1B01-E8B7-4F74-8076-538CB536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4535487" cy="3779838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6400"/>
              <a:t>Langsiktig horisont</a:t>
            </a:r>
            <a:br>
              <a:rPr lang="en-US" sz="6400"/>
            </a:br>
            <a:r>
              <a:rPr lang="en-US" sz="6400"/>
              <a:t>10 – 15 år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205E53-D75C-4F15-A4A3-21DA0826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2950" y="623661"/>
            <a:ext cx="667800" cy="631474"/>
            <a:chOff x="8069541" y="1262702"/>
            <a:chExt cx="667800" cy="63147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B48C7E5-9699-4FB1-9EEE-581C68629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6993F2-7052-4269-8B81-AC271D2D9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2D58DC7-20C8-4471-BAA7-B296A2AE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84" y="49771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4AABAC-100B-437F-86D3-981412859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261346" y="5733597"/>
            <a:ext cx="1758388" cy="926985"/>
          </a:xfrm>
          <a:custGeom>
            <a:avLst/>
            <a:gdLst>
              <a:gd name="connsiteX0" fmla="*/ 1486881 w 1758388"/>
              <a:gd name="connsiteY0" fmla="*/ 271508 h 926985"/>
              <a:gd name="connsiteX1" fmla="*/ 1758388 w 1758388"/>
              <a:gd name="connsiteY1" fmla="*/ 926985 h 926985"/>
              <a:gd name="connsiteX2" fmla="*/ 1294895 w 1758388"/>
              <a:gd name="connsiteY2" fmla="*/ 926985 h 926985"/>
              <a:gd name="connsiteX3" fmla="*/ 831404 w 1758388"/>
              <a:gd name="connsiteY3" fmla="*/ 463493 h 926985"/>
              <a:gd name="connsiteX4" fmla="*/ 377328 w 1758388"/>
              <a:gd name="connsiteY4" fmla="*/ 833575 h 926985"/>
              <a:gd name="connsiteX5" fmla="*/ 371585 w 1758388"/>
              <a:gd name="connsiteY5" fmla="*/ 890552 h 926985"/>
              <a:gd name="connsiteX6" fmla="*/ 0 w 1758388"/>
              <a:gd name="connsiteY6" fmla="*/ 518968 h 926985"/>
              <a:gd name="connsiteX7" fmla="*/ 16301 w 1758388"/>
              <a:gd name="connsiteY7" fmla="*/ 485129 h 926985"/>
              <a:gd name="connsiteX8" fmla="*/ 831403 w 1758388"/>
              <a:gd name="connsiteY8" fmla="*/ 0 h 926985"/>
              <a:gd name="connsiteX9" fmla="*/ 1486881 w 1758388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8388" h="926985">
                <a:moveTo>
                  <a:pt x="1486881" y="271508"/>
                </a:moveTo>
                <a:cubicBezTo>
                  <a:pt x="1654632" y="439259"/>
                  <a:pt x="1758388" y="671005"/>
                  <a:pt x="1758388" y="926985"/>
                </a:cubicBezTo>
                <a:lnTo>
                  <a:pt x="1294895" y="926985"/>
                </a:lnTo>
                <a:cubicBezTo>
                  <a:pt x="1294895" y="671005"/>
                  <a:pt x="1087383" y="463493"/>
                  <a:pt x="831404" y="463493"/>
                </a:cubicBezTo>
                <a:cubicBezTo>
                  <a:pt x="607421" y="463493"/>
                  <a:pt x="420547" y="622370"/>
                  <a:pt x="377328" y="833575"/>
                </a:cubicBezTo>
                <a:lnTo>
                  <a:pt x="371585" y="890552"/>
                </a:lnTo>
                <a:lnTo>
                  <a:pt x="0" y="518968"/>
                </a:lnTo>
                <a:lnTo>
                  <a:pt x="16301" y="485129"/>
                </a:lnTo>
                <a:cubicBezTo>
                  <a:pt x="173276" y="196165"/>
                  <a:pt x="479432" y="0"/>
                  <a:pt x="831403" y="0"/>
                </a:cubicBezTo>
                <a:cubicBezTo>
                  <a:pt x="1087383" y="0"/>
                  <a:pt x="1319129" y="103757"/>
                  <a:pt x="1486881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DFD33E0-4D46-4176-BAE2-6AED15231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53363" y="5725768"/>
            <a:ext cx="1728640" cy="1042921"/>
          </a:xfrm>
          <a:custGeom>
            <a:avLst/>
            <a:gdLst>
              <a:gd name="connsiteX0" fmla="*/ 1391304 w 1728640"/>
              <a:gd name="connsiteY0" fmla="*/ 238153 h 1042921"/>
              <a:gd name="connsiteX1" fmla="*/ 1728640 w 1728640"/>
              <a:gd name="connsiteY1" fmla="*/ 1042921 h 1042921"/>
              <a:gd name="connsiteX2" fmla="*/ 1265147 w 1728640"/>
              <a:gd name="connsiteY2" fmla="*/ 1042921 h 1042921"/>
              <a:gd name="connsiteX3" fmla="*/ 801655 w 1728640"/>
              <a:gd name="connsiteY3" fmla="*/ 521461 h 1042921"/>
              <a:gd name="connsiteX4" fmla="*/ 374587 w 1728640"/>
              <a:gd name="connsiteY4" fmla="*/ 839945 h 1042921"/>
              <a:gd name="connsiteX5" fmla="*/ 362576 w 1728640"/>
              <a:gd name="connsiteY5" fmla="*/ 883477 h 1042921"/>
              <a:gd name="connsiteX6" fmla="*/ 0 w 1728640"/>
              <a:gd name="connsiteY6" fmla="*/ 520901 h 1042921"/>
              <a:gd name="connsiteX7" fmla="*/ 32986 w 1728640"/>
              <a:gd name="connsiteY7" fmla="*/ 459814 h 1042921"/>
              <a:gd name="connsiteX8" fmla="*/ 801656 w 1728640"/>
              <a:gd name="connsiteY8" fmla="*/ 0 h 1042921"/>
              <a:gd name="connsiteX9" fmla="*/ 1391304 w 1728640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640" h="1042921">
                <a:moveTo>
                  <a:pt x="1391304" y="238153"/>
                </a:moveTo>
                <a:cubicBezTo>
                  <a:pt x="1597323" y="429440"/>
                  <a:pt x="1728640" y="718927"/>
                  <a:pt x="1728640" y="1042921"/>
                </a:cubicBezTo>
                <a:lnTo>
                  <a:pt x="1265147" y="1042921"/>
                </a:lnTo>
                <a:cubicBezTo>
                  <a:pt x="1265147" y="754926"/>
                  <a:pt x="1057635" y="521461"/>
                  <a:pt x="801655" y="521461"/>
                </a:cubicBezTo>
                <a:cubicBezTo>
                  <a:pt x="609671" y="521461"/>
                  <a:pt x="444949" y="652785"/>
                  <a:pt x="374587" y="839945"/>
                </a:cubicBezTo>
                <a:lnTo>
                  <a:pt x="362576" y="883477"/>
                </a:lnTo>
                <a:lnTo>
                  <a:pt x="0" y="520901"/>
                </a:lnTo>
                <a:lnTo>
                  <a:pt x="32986" y="459814"/>
                </a:lnTo>
                <a:cubicBezTo>
                  <a:pt x="199571" y="182395"/>
                  <a:pt x="481681" y="0"/>
                  <a:pt x="801656" y="0"/>
                </a:cubicBezTo>
                <a:cubicBezTo>
                  <a:pt x="1025638" y="0"/>
                  <a:pt x="1231066" y="89374"/>
                  <a:pt x="1391304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2B5D87-7689-4E7F-B03A-7F803B5DF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872920" y="5836283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Plassholder for tekst 3">
            <a:extLst>
              <a:ext uri="{FF2B5EF4-FFF2-40B4-BE49-F238E27FC236}">
                <a16:creationId xmlns:a16="http://schemas.microsoft.com/office/drawing/2014/main" id="{2DB80995-59D9-4FEC-ABD1-6694C084C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743668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15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C34817-2E7D-4F3B-B7AF-FCF04BD7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6"/>
            <a:ext cx="11077574" cy="1115303"/>
          </a:xfrm>
        </p:spPr>
        <p:txBody>
          <a:bodyPr/>
          <a:lstStyle/>
          <a:p>
            <a:r>
              <a:rPr lang="nb-NO" dirty="0"/>
              <a:t>Hva koster så dette i kr og ører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CA4A1D-0015-4D55-9AC3-152166D53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Innkjøp nytt </a:t>
            </a:r>
            <a:r>
              <a:rPr lang="nb-NO" dirty="0" err="1"/>
              <a:t>Trap</a:t>
            </a:r>
            <a:r>
              <a:rPr lang="nb-NO" dirty="0"/>
              <a:t>-anlegg,  betalingssystem, opplæring og montering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C46DAA5-8229-448D-8F7F-515B50D1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8" y="4162863"/>
            <a:ext cx="10578904" cy="5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077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589</Words>
  <Application>Microsoft Office PowerPoint</Application>
  <PresentationFormat>Widescreen</PresentationFormat>
  <Paragraphs>52</Paragraphs>
  <Slides>10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Sitka Heading</vt:lpstr>
      <vt:lpstr>Source Sans Pro</vt:lpstr>
      <vt:lpstr>3DFloatVTI</vt:lpstr>
      <vt:lpstr>Prospekt Leirdueanlegg.                        </vt:lpstr>
      <vt:lpstr>Arbeidsgruppa på vegne av utvalget: </vt:lpstr>
      <vt:lpstr>Oppgaven til arbeidsgruppa.</vt:lpstr>
      <vt:lpstr>Bedre HMS</vt:lpstr>
      <vt:lpstr>Finne løsninger og bedre  økonomiske forutsetning </vt:lpstr>
      <vt:lpstr>Søke løsning og utvikling av anlegg </vt:lpstr>
      <vt:lpstr>Sikre et godt tilbud til våre medlemmer og rekrutering.  </vt:lpstr>
      <vt:lpstr>Langsiktig horisont 10 – 15 år</vt:lpstr>
      <vt:lpstr>Hva koster så dette i kr og ører</vt:lpstr>
      <vt:lpstr>Innkjøp av Duer og Skudd.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Prospekt Leirdueanlegg.                        </dc:title>
  <dc:creator>Frank Allan Johansen</dc:creator>
  <cp:lastModifiedBy>Frank Allan Johansen</cp:lastModifiedBy>
  <cp:revision>14</cp:revision>
  <dcterms:created xsi:type="dcterms:W3CDTF">2021-10-27T11:05:30Z</dcterms:created>
  <dcterms:modified xsi:type="dcterms:W3CDTF">2021-10-27T18:38:30Z</dcterms:modified>
</cp:coreProperties>
</file>