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9" r:id="rId5"/>
    <p:sldId id="261" r:id="rId6"/>
    <p:sldId id="418" r:id="rId7"/>
    <p:sldId id="266" r:id="rId8"/>
    <p:sldId id="421" r:id="rId9"/>
    <p:sldId id="268" r:id="rId10"/>
    <p:sldId id="267" r:id="rId11"/>
    <p:sldId id="290" r:id="rId12"/>
    <p:sldId id="258" r:id="rId13"/>
    <p:sldId id="422" r:id="rId14"/>
    <p:sldId id="419" r:id="rId15"/>
    <p:sldId id="265"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B4927B-7C48-7DFD-DD01-E5386172D1B8}" name="Olav Greivstad" initials="OG" userId="S::olav.greivstad@njff.no::ec95754c-2fc8-4dbb-9809-9976fae64f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3687" autoAdjust="0"/>
  </p:normalViewPr>
  <p:slideViewPr>
    <p:cSldViewPr snapToGrid="0">
      <p:cViewPr varScale="1">
        <p:scale>
          <a:sx n="36" d="100"/>
          <a:sy n="36" d="100"/>
        </p:scale>
        <p:origin x="2453"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B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Arial" panose="020B0604020202020204" pitchFamily="34" charset="0"/>
              <a:ea typeface="+mn-ea"/>
              <a:cs typeface="Arial" panose="020B0604020202020204" pitchFamily="34" charset="0"/>
            </a:defRPr>
          </a:pPr>
          <a:endParaRPr lang="nb-NO"/>
        </a:p>
      </c:txPr>
    </c:title>
    <c:autoTitleDeleted val="0"/>
    <c:plotArea>
      <c:layout/>
      <c:barChart>
        <c:barDir val="col"/>
        <c:grouping val="clustered"/>
        <c:varyColors val="0"/>
        <c:ser>
          <c:idx val="0"/>
          <c:order val="0"/>
          <c:tx>
            <c:strRef>
              <c:f>'Ark1'!$A$2</c:f>
              <c:strCache>
                <c:ptCount val="1"/>
                <c:pt idx="0">
                  <c:v>Medlemskap</c:v>
                </c:pt>
              </c:strCache>
            </c:strRef>
          </c:tx>
          <c:spPr>
            <a:solidFill>
              <a:schemeClr val="tx1"/>
            </a:solidFill>
            <a:ln>
              <a:noFill/>
            </a:ln>
            <a:effectLst/>
          </c:spPr>
          <c:invertIfNegative val="0"/>
          <c:cat>
            <c:numRef>
              <c:f>'Ark1'!$B$1:$D$1</c:f>
              <c:numCache>
                <c:formatCode>General</c:formatCode>
                <c:ptCount val="3"/>
                <c:pt idx="0">
                  <c:v>2022</c:v>
                </c:pt>
                <c:pt idx="1">
                  <c:v>2023</c:v>
                </c:pt>
                <c:pt idx="2">
                  <c:v>2024</c:v>
                </c:pt>
              </c:numCache>
            </c:numRef>
          </c:cat>
          <c:val>
            <c:numRef>
              <c:f>'Ark1'!$B$2:$D$2</c:f>
              <c:numCache>
                <c:formatCode>General</c:formatCode>
                <c:ptCount val="3"/>
                <c:pt idx="0">
                  <c:v>123128</c:v>
                </c:pt>
                <c:pt idx="1">
                  <c:v>123911</c:v>
                </c:pt>
                <c:pt idx="2">
                  <c:v>121208</c:v>
                </c:pt>
              </c:numCache>
            </c:numRef>
          </c:val>
          <c:extLst>
            <c:ext xmlns:c16="http://schemas.microsoft.com/office/drawing/2014/chart" uri="{C3380CC4-5D6E-409C-BE32-E72D297353CC}">
              <c16:uniqueId val="{00000000-15A1-F348-99EC-DE15E2388B85}"/>
            </c:ext>
          </c:extLst>
        </c:ser>
        <c:dLbls>
          <c:showLegendKey val="0"/>
          <c:showVal val="0"/>
          <c:showCatName val="0"/>
          <c:showSerName val="0"/>
          <c:showPercent val="0"/>
          <c:showBubbleSize val="0"/>
        </c:dLbls>
        <c:gapWidth val="219"/>
        <c:overlap val="-27"/>
        <c:axId val="508391280"/>
        <c:axId val="477999520"/>
      </c:barChart>
      <c:catAx>
        <c:axId val="50839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nb-NO"/>
          </a:p>
        </c:txPr>
        <c:crossAx val="477999520"/>
        <c:crosses val="autoZero"/>
        <c:auto val="1"/>
        <c:lblAlgn val="ctr"/>
        <c:lblOffset val="100"/>
        <c:noMultiLvlLbl val="0"/>
      </c:catAx>
      <c:valAx>
        <c:axId val="477999520"/>
        <c:scaling>
          <c:orientation val="minMax"/>
          <c:min val="1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nb-NO"/>
          </a:p>
        </c:txPr>
        <c:crossAx val="508391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00B75-B656-1A4C-9148-866DB19FFDAE}" type="datetimeFigureOut">
              <a:rPr lang="nb-NO" smtClean="0"/>
              <a:t>28.03.2025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ADBE5-643C-134D-B93B-D71F31225730}" type="slidenum">
              <a:rPr lang="nb-NO" smtClean="0"/>
              <a:t>‹#›</a:t>
            </a:fld>
            <a:endParaRPr lang="nb-NO"/>
          </a:p>
        </p:txBody>
      </p:sp>
    </p:spTree>
    <p:extLst>
      <p:ext uri="{BB962C8B-B14F-4D97-AF65-F5344CB8AC3E}">
        <p14:creationId xmlns:p14="http://schemas.microsoft.com/office/powerpoint/2010/main" val="376113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ur02.safelinks.protection.outlook.com/?url=https%3A%2F%2Fwww.nrk.no%2Ftrondelag%2Fmiljodirektoratet-stopper-laksefisket-flere-steder-i-norge-1.16935486&amp;data=05%7C02%7C%7C12c0615e17a34f9a7e4c08dc92032a1c%7Cfb0e15748371415a82677a5fe3bb2507%7C0%7C0%7C638545789492816049%7CUnknown%7CTWFpbGZsb3d8eyJWIjoiMC4wLjAwMDAiLCJQIjoiV2luMzIiLCJBTiI6Ik1haWwiLCJXVCI6Mn0%3D%7C0%7C%7C%7C&amp;sdata=LBwV12wlmdURDL3lszmxIh1NREUH5HXi5J7WoEnYKwY%3D&amp;reserved=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Medlemsutviklingen i NJFF har vært positiv over flere år, og nådde en foreløpig bestenotering i 2023 på 123 911 medlemmer. 2024 endte 2704 medlemskap ned. Den viktigste forklaringen på dette er innføringen av nye vedtekter, som ble vedtatt av landsmøtet i 2021. I hovedsak dreide det seg om at alle foreninger tilsluttet NJFF må være åpne for alle, og tillot ikke lukkede foreninger. </a:t>
            </a:r>
            <a:br>
              <a:rPr lang="nb-NO" dirty="0"/>
            </a:br>
            <a:br>
              <a:rPr lang="nb-NO" dirty="0"/>
            </a:br>
            <a:r>
              <a:rPr lang="nb-NO" dirty="0"/>
              <a:t>Totalt antall medlemskap i 2024 endte på 121 208.</a:t>
            </a:r>
            <a:br>
              <a:rPr lang="nb-NO" dirty="0"/>
            </a:br>
            <a:br>
              <a:rPr lang="nb-NO" dirty="0"/>
            </a:br>
            <a:r>
              <a:rPr lang="nb-NO" dirty="0"/>
              <a:t>En håndfull foreninger ønsket ikke å tilslutte seg dette, og meldte seg enten aktivt ut av forbundet, og de resterende foreningene som ikke fulgte opp landsmøtevedtaket ble ekskludert fra NJFF i 2024. Dette ga et medlemstap på omtrent 2500 medlemmer, noe vi ser på totalt antall medlemskap per 31.12.2024.</a:t>
            </a:r>
          </a:p>
          <a:p>
            <a:endParaRPr lang="nb-NO" dirty="0"/>
          </a:p>
          <a:p>
            <a:r>
              <a:rPr lang="nb-NO" dirty="0"/>
              <a:t>Siden innføringen av familiemedlemskap har dette vært kategorien med mest økning. Vi ser at stadig flere Hovedmedlemskap konverteres til familiemedlemskap Et familiemedlemskap består av to voksne og alle barn under 26 år på samme adresse. Et gjennomsnittlig familiemedlemskap består av </a:t>
            </a:r>
            <a:r>
              <a:rPr lang="nb-NO" dirty="0" err="1"/>
              <a:t>ca</a:t>
            </a:r>
            <a:r>
              <a:rPr lang="nb-NO" dirty="0"/>
              <a:t> 3 medlemmer.</a:t>
            </a:r>
          </a:p>
          <a:p>
            <a:endParaRPr lang="nb-NO" dirty="0"/>
          </a:p>
          <a:p>
            <a:r>
              <a:rPr lang="nb-NO" dirty="0"/>
              <a:t>Vi ser også at det er en forflytning av barne- og ungdomsmedlemskap til familiemedlemskap. </a:t>
            </a:r>
            <a:br>
              <a:rPr lang="nb-NO" dirty="0"/>
            </a:br>
            <a:br>
              <a:rPr lang="nb-NO" dirty="0"/>
            </a:br>
            <a:r>
              <a:rPr lang="nb-NO" dirty="0"/>
              <a:t>Andelen kvinnelige medlemmer holder seg stabilt på 17 %. </a:t>
            </a:r>
          </a:p>
          <a:p>
            <a:br>
              <a:rPr lang="nb-NO" dirty="0"/>
            </a:br>
            <a:br>
              <a:rPr lang="nb-NO" dirty="0"/>
            </a:br>
            <a:endParaRPr lang="nb-NO" dirty="0"/>
          </a:p>
        </p:txBody>
      </p:sp>
      <p:sp>
        <p:nvSpPr>
          <p:cNvPr id="4" name="Plassholder for lysbildenummer 3"/>
          <p:cNvSpPr>
            <a:spLocks noGrp="1"/>
          </p:cNvSpPr>
          <p:nvPr>
            <p:ph type="sldNum" sz="quarter" idx="5"/>
          </p:nvPr>
        </p:nvSpPr>
        <p:spPr/>
        <p:txBody>
          <a:bodyPr/>
          <a:lstStyle/>
          <a:p>
            <a:fld id="{E39ADBE5-643C-134D-B93B-D71F31225730}" type="slidenum">
              <a:rPr lang="nb-NO" smtClean="0"/>
              <a:t>2</a:t>
            </a:fld>
            <a:endParaRPr lang="nb-NO"/>
          </a:p>
        </p:txBody>
      </p:sp>
    </p:spTree>
    <p:extLst>
      <p:ext uri="{BB962C8B-B14F-4D97-AF65-F5344CB8AC3E}">
        <p14:creationId xmlns:p14="http://schemas.microsoft.com/office/powerpoint/2010/main" val="73621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a:br>
            <a:r>
              <a:rPr lang="nb-NO" b="0" i="0">
                <a:solidFill>
                  <a:srgbClr val="000000"/>
                </a:solidFill>
                <a:effectLst/>
                <a:latin typeface="Calibre"/>
              </a:rPr>
              <a:t>Forbundsinstruktørene er forbundets sentrale instruktører innenfor ulike fagfelt og har ansvar for </a:t>
            </a:r>
            <a:r>
              <a:rPr lang="nb-NO" b="1" i="0">
                <a:solidFill>
                  <a:srgbClr val="000000"/>
                </a:solidFill>
                <a:effectLst/>
                <a:latin typeface="Calibre"/>
              </a:rPr>
              <a:t>utdanning og oppdatering </a:t>
            </a:r>
            <a:r>
              <a:rPr lang="nb-NO" b="0" i="0">
                <a:solidFill>
                  <a:srgbClr val="000000"/>
                </a:solidFill>
                <a:effectLst/>
                <a:latin typeface="Calibre"/>
              </a:rPr>
              <a:t>av lokalt instruktørkorps i </a:t>
            </a:r>
            <a:r>
              <a:rPr lang="nb-NO" b="0" i="0" err="1">
                <a:solidFill>
                  <a:srgbClr val="000000"/>
                </a:solidFill>
                <a:effectLst/>
                <a:latin typeface="Calibre"/>
              </a:rPr>
              <a:t>NJFF’s</a:t>
            </a:r>
            <a:r>
              <a:rPr lang="nb-NO" b="0" i="0">
                <a:solidFill>
                  <a:srgbClr val="000000"/>
                </a:solidFill>
                <a:effectLst/>
                <a:latin typeface="Calibre"/>
              </a:rPr>
              <a:t> lokalforeninger. Forbundsinstruktørene utdanner instruktører innen:</a:t>
            </a:r>
          </a:p>
          <a:p>
            <a:endParaRPr lang="nb-NO" b="0" i="0">
              <a:solidFill>
                <a:srgbClr val="000000"/>
              </a:solidFill>
              <a:effectLst/>
              <a:latin typeface="Calibre"/>
            </a:endParaRPr>
          </a:p>
          <a:p>
            <a:pPr marL="285750" indent="-285750">
              <a:buFont typeface="Arial" panose="020B0604020202020204" pitchFamily="34" charset="0"/>
              <a:buChar char="•"/>
            </a:pPr>
            <a:r>
              <a:rPr lang="nb-NO">
                <a:solidFill>
                  <a:srgbClr val="000000"/>
                </a:solidFill>
                <a:latin typeface="Calibre"/>
              </a:rPr>
              <a:t>Aversjon</a:t>
            </a:r>
          </a:p>
          <a:p>
            <a:pPr marL="285750" indent="-285750">
              <a:buFont typeface="Arial" panose="020B0604020202020204" pitchFamily="34" charset="0"/>
              <a:buChar char="•"/>
            </a:pPr>
            <a:r>
              <a:rPr lang="nb-NO">
                <a:solidFill>
                  <a:srgbClr val="000000"/>
                </a:solidFill>
                <a:latin typeface="Calibre"/>
              </a:rPr>
              <a:t>Ettersøk</a:t>
            </a:r>
          </a:p>
          <a:p>
            <a:pPr marL="285750" indent="-285750">
              <a:buFont typeface="Arial" panose="020B0604020202020204" pitchFamily="34" charset="0"/>
              <a:buChar char="•"/>
            </a:pPr>
            <a:r>
              <a:rPr lang="nb-NO" err="1">
                <a:solidFill>
                  <a:srgbClr val="000000"/>
                </a:solidFill>
                <a:latin typeface="Calibre"/>
              </a:rPr>
              <a:t>Jakthunddressur</a:t>
            </a:r>
            <a:endParaRPr lang="nb-NO">
              <a:solidFill>
                <a:srgbClr val="000000"/>
              </a:solidFill>
              <a:latin typeface="Calibre"/>
            </a:endParaRPr>
          </a:p>
          <a:p>
            <a:pPr marL="285750" indent="-285750">
              <a:buFont typeface="Arial" panose="020B0604020202020204" pitchFamily="34" charset="0"/>
              <a:buChar char="•"/>
            </a:pPr>
            <a:r>
              <a:rPr lang="nb-NO">
                <a:solidFill>
                  <a:srgbClr val="000000"/>
                </a:solidFill>
                <a:latin typeface="Calibre"/>
              </a:rPr>
              <a:t>Fluekast </a:t>
            </a:r>
          </a:p>
          <a:p>
            <a:pPr marL="285750" indent="-285750">
              <a:buFont typeface="Arial" panose="020B0604020202020204" pitchFamily="34" charset="0"/>
              <a:buChar char="•"/>
            </a:pPr>
            <a:r>
              <a:rPr lang="nb-NO">
                <a:solidFill>
                  <a:srgbClr val="000000"/>
                </a:solidFill>
                <a:latin typeface="Calibre"/>
              </a:rPr>
              <a:t>Hagle </a:t>
            </a:r>
          </a:p>
          <a:p>
            <a:pPr marL="285750" indent="-285750">
              <a:buFont typeface="Arial" panose="020B0604020202020204" pitchFamily="34" charset="0"/>
              <a:buChar char="•"/>
            </a:pPr>
            <a:r>
              <a:rPr lang="nb-NO">
                <a:solidFill>
                  <a:srgbClr val="000000"/>
                </a:solidFill>
                <a:latin typeface="Calibre"/>
              </a:rPr>
              <a:t>Rifle </a:t>
            </a:r>
          </a:p>
          <a:p>
            <a:endParaRPr lang="nb-NO" b="0" i="0">
              <a:solidFill>
                <a:srgbClr val="000000"/>
              </a:solidFill>
              <a:effectLst/>
              <a:latin typeface="Calibr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t>Ønsker lokalforeningen å utdanne noen medlemmer, er det mulig å melde inn interessen </a:t>
            </a:r>
            <a:r>
              <a:rPr lang="nb-NO" err="1"/>
              <a:t>regionalagets</a:t>
            </a:r>
            <a:r>
              <a:rPr lang="nb-NO"/>
              <a:t> </a:t>
            </a:r>
            <a:r>
              <a:rPr lang="nb-NO" err="1"/>
              <a:t>nettsside</a:t>
            </a:r>
            <a:r>
              <a:rPr lang="nb-NO"/>
              <a:t> og på «instruktør i NJFF» på </a:t>
            </a:r>
            <a:r>
              <a:rPr lang="nb-NO" err="1"/>
              <a:t>njff.no</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Kursene administreres sentralt, men tid og sted gjøres i samarbeid med regionlagene. Her tas det hensyn til innmeldte behov fra foreningene.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br>
              <a:rPr lang="nb-NO" b="0" i="0">
                <a:solidFill>
                  <a:srgbClr val="000000"/>
                </a:solidFill>
                <a:effectLst/>
                <a:latin typeface="Calibre"/>
              </a:rPr>
            </a:br>
            <a:endParaRPr lang="nb-NO"/>
          </a:p>
        </p:txBody>
      </p:sp>
      <p:sp>
        <p:nvSpPr>
          <p:cNvPr id="4" name="Plassholder for lysbildenummer 3"/>
          <p:cNvSpPr>
            <a:spLocks noGrp="1"/>
          </p:cNvSpPr>
          <p:nvPr>
            <p:ph type="sldNum" sz="quarter" idx="5"/>
          </p:nvPr>
        </p:nvSpPr>
        <p:spPr/>
        <p:txBody>
          <a:bodyPr/>
          <a:lstStyle/>
          <a:p>
            <a:fld id="{E39ADBE5-643C-134D-B93B-D71F31225730}" type="slidenum">
              <a:rPr lang="nb-NO" smtClean="0"/>
              <a:t>11</a:t>
            </a:fld>
            <a:endParaRPr lang="nb-NO"/>
          </a:p>
        </p:txBody>
      </p:sp>
    </p:spTree>
    <p:extLst>
      <p:ext uri="{BB962C8B-B14F-4D97-AF65-F5344CB8AC3E}">
        <p14:creationId xmlns:p14="http://schemas.microsoft.com/office/powerpoint/2010/main" val="2585583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God [morgen/ettermiddag], alle sammen! </a:t>
            </a:r>
          </a:p>
          <a:p>
            <a:endParaRPr lang="nb-NO"/>
          </a:p>
          <a:p>
            <a:r>
              <a:rPr lang="nb-NO"/>
              <a:t>Vår felles visjon, "Jakt- og fiskeglede til alle – for alltid," er ikke bare ord. Det er et løfte. Et løfte om å dele naturens gleder med flere, samtidig som vi tar vare på ressursene våre for kommende generasjoner. Det er et løfte om bærekraft, fellesskap og ansvar. Og det er dette løftet vi sammen skal oppfylle.</a:t>
            </a:r>
          </a:p>
          <a:p>
            <a:endParaRPr lang="nb-NO"/>
          </a:p>
          <a:p>
            <a:endParaRPr lang="nb-NO"/>
          </a:p>
        </p:txBody>
      </p:sp>
      <p:sp>
        <p:nvSpPr>
          <p:cNvPr id="4" name="Plassholder for lysbildenummer 3"/>
          <p:cNvSpPr>
            <a:spLocks noGrp="1"/>
          </p:cNvSpPr>
          <p:nvPr>
            <p:ph type="sldNum" sz="quarter" idx="5"/>
          </p:nvPr>
        </p:nvSpPr>
        <p:spPr/>
        <p:txBody>
          <a:bodyPr/>
          <a:lstStyle/>
          <a:p>
            <a:fld id="{E39ADBE5-643C-134D-B93B-D71F31225730}" type="slidenum">
              <a:rPr lang="nb-NO" smtClean="0"/>
              <a:t>12</a:t>
            </a:fld>
            <a:endParaRPr lang="nb-NO"/>
          </a:p>
        </p:txBody>
      </p:sp>
    </p:spTree>
    <p:extLst>
      <p:ext uri="{BB962C8B-B14F-4D97-AF65-F5344CB8AC3E}">
        <p14:creationId xmlns:p14="http://schemas.microsoft.com/office/powerpoint/2010/main" val="209358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D6D71-25CF-0EF0-E686-55BF26A1CDE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22FD267-D6F5-205E-341C-D0DC79EA09A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E73D138-FEA8-6DF5-A88E-4B3E0E8E3903}"/>
              </a:ext>
            </a:extLst>
          </p:cNvPr>
          <p:cNvSpPr>
            <a:spLocks noGrp="1"/>
          </p:cNvSpPr>
          <p:nvPr>
            <p:ph type="body" idx="1"/>
          </p:nvPr>
        </p:nvSpPr>
        <p:spPr/>
        <p:txBody>
          <a:bodyPr/>
          <a:lstStyle/>
          <a:p>
            <a:r>
              <a:rPr lang="nb-NO" dirty="0"/>
              <a:t>Vi har aktive friluftsmennesker som medlemmer. Medlemmene er mye ute i naturen på tur og fjelltur. De trener hunder, går på ski, sykler, padler og drar på teltturer. Vi kan slå oss på brystet og si at vi er både allsidige og ivrige friluftsmennesker - alle sammen. </a:t>
            </a:r>
            <a:br>
              <a:rPr lang="nb-NO" dirty="0"/>
            </a:br>
            <a:br>
              <a:rPr lang="nb-NO" dirty="0"/>
            </a:br>
            <a:r>
              <a:rPr lang="nb-NO" dirty="0"/>
              <a:t>Vi utøver friluftslivet både sammen venner og familie, men også mye alene. 1 av 4 sier at de av og til deltar på foreningsarrangementer. Her har vi kanskje en jobb å gjøre i å bli enda flinkere til å kommunisere mulighetene og få med og aktivisere enda flere av medlemmene våre. </a:t>
            </a:r>
            <a:br>
              <a:rPr lang="nb-NO" dirty="0"/>
            </a:br>
            <a:br>
              <a:rPr lang="nb-NO" dirty="0"/>
            </a:br>
            <a:r>
              <a:rPr lang="nb-NO" dirty="0"/>
              <a:t>80 % av medlemmene har tillit til NJFF og ville anbefalt NJFF til kjente. 92 % av medlemmene mener at NJFF har et viktig samfunnsoppdrag for jegerne og fiskerne i Norge. Totalt sett er dette veldig gode tall. </a:t>
            </a:r>
            <a:br>
              <a:rPr lang="nb-NO" dirty="0"/>
            </a:br>
            <a:br>
              <a:rPr lang="nb-NO" dirty="0"/>
            </a:br>
            <a:r>
              <a:rPr lang="nb-NO" dirty="0"/>
              <a:t>Vi har svært lojale medlemmer og ser dette gjennom at nær 90 % fornyer sitt medlemskap. Kun 2 % sier de vurderer å avslutte sitt medlemskap. Blant de 2 % er det like mange grunner som det er svar, så her er det sammensatt hva de ikke er fornøyde med. Noe avgang vil det være uansett, og vi skal merke oss det lave antallet totalt sett. Rekrutteringen er heldigvis langt høyere. </a:t>
            </a:r>
            <a:br>
              <a:rPr lang="nb-NO" dirty="0"/>
            </a:br>
            <a:br>
              <a:rPr lang="nb-NO" dirty="0"/>
            </a:br>
            <a:r>
              <a:rPr lang="nb-NO" dirty="0"/>
              <a:t>Medlemmene er bevisste på hvilke fordeler et medlemskap gir, og vi ser at det er muligheter for å få tilgang til jaktmuligheter, rabatt på skytebanene, og tilgang på fiskemuligheter som er de aller viktigste fordelene. (I den rekkefølgen). For at foreningene skal tiltrekke seg medlemmer og holde på dem vil det være viktig å se på hvilke fordeler medlemmene har i foreningen, og legge til rette for å tilby disse tingene der det er mulig. Det vil også være viktig å kommunisere dette godt til egne medlemmer i den enkelte forening. </a:t>
            </a:r>
            <a:br>
              <a:rPr lang="nb-NO" dirty="0"/>
            </a:br>
            <a:br>
              <a:rPr lang="nb-NO" dirty="0"/>
            </a:br>
            <a:br>
              <a:rPr lang="nb-NO" dirty="0"/>
            </a:br>
            <a:br>
              <a:rPr lang="nb-NO" dirty="0"/>
            </a:br>
            <a:br>
              <a:rPr lang="nb-NO" dirty="0"/>
            </a:br>
            <a:br>
              <a:rPr lang="nb-NO" dirty="0"/>
            </a:br>
            <a:endParaRPr lang="nb-NO" dirty="0"/>
          </a:p>
          <a:p>
            <a:endParaRPr lang="nb-NO" dirty="0"/>
          </a:p>
        </p:txBody>
      </p:sp>
      <p:sp>
        <p:nvSpPr>
          <p:cNvPr id="4" name="Plassholder for lysbildenummer 3">
            <a:extLst>
              <a:ext uri="{FF2B5EF4-FFF2-40B4-BE49-F238E27FC236}">
                <a16:creationId xmlns:a16="http://schemas.microsoft.com/office/drawing/2014/main" id="{5038C7EC-EF64-E552-6E4E-2332F595CFEC}"/>
              </a:ext>
            </a:extLst>
          </p:cNvPr>
          <p:cNvSpPr>
            <a:spLocks noGrp="1"/>
          </p:cNvSpPr>
          <p:nvPr>
            <p:ph type="sldNum" sz="quarter" idx="5"/>
          </p:nvPr>
        </p:nvSpPr>
        <p:spPr/>
        <p:txBody>
          <a:bodyPr/>
          <a:lstStyle/>
          <a:p>
            <a:fld id="{E39ADBE5-643C-134D-B93B-D71F31225730}" type="slidenum">
              <a:rPr lang="nb-NO" smtClean="0"/>
              <a:t>3</a:t>
            </a:fld>
            <a:endParaRPr lang="nb-NO"/>
          </a:p>
        </p:txBody>
      </p:sp>
    </p:spTree>
    <p:extLst>
      <p:ext uri="{BB962C8B-B14F-4D97-AF65-F5344CB8AC3E}">
        <p14:creationId xmlns:p14="http://schemas.microsoft.com/office/powerpoint/2010/main" val="308889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t>
            </a:r>
            <a:r>
              <a:rPr lang="nb-NO" dirty="0" err="1"/>
              <a:t>ca</a:t>
            </a:r>
            <a:r>
              <a:rPr lang="nb-NO" dirty="0"/>
              <a:t> 5 minutter)</a:t>
            </a:r>
          </a:p>
          <a:p>
            <a:endParaRPr lang="nb-NO" b="1" dirty="0"/>
          </a:p>
          <a:p>
            <a:endParaRPr lang="nb-NO" b="1" dirty="0"/>
          </a:p>
          <a:p>
            <a:r>
              <a:rPr lang="nb-NO" b="1" dirty="0"/>
              <a:t>(Rekruttering av nye medlemmer)</a:t>
            </a:r>
            <a:endParaRPr lang="nb-NO" dirty="0"/>
          </a:p>
          <a:p>
            <a:r>
              <a:rPr lang="nb-NO" dirty="0"/>
              <a:t>Rekruttering er hjørnesteinen for å sikre at jakt og fiske forblir en del av norsk kultur. Vi må legge til rette for lavterskeltilbud som senker barrierene for å begynne. Dette kan være introduksjonskurs, familiedager og arrangementer som fokuserer på å skape positive førsteopplevelser. I tillegg bør vi styrke samarbeidet med skoler og lokalsamfunn for å bygge bro mellom unge og naturen. </a:t>
            </a:r>
          </a:p>
          <a:p>
            <a:endParaRPr lang="nb-NO" b="1" dirty="0"/>
          </a:p>
          <a:p>
            <a:r>
              <a:rPr lang="nb-NO" b="1" dirty="0"/>
              <a:t>(Skape inkluderende og mangfoldige fellesskap)</a:t>
            </a:r>
            <a:endParaRPr lang="nb-NO" dirty="0"/>
          </a:p>
          <a:p>
            <a:r>
              <a:rPr lang="nb-NO" dirty="0"/>
              <a:t>For å sikre bred oppslutning må vi skape et fellesskap der alle føler seg velkomne. Dette innebærer en bevisst innsats for å tiltrekke oss flere kvinner, unge mennesker og personer fra ulike kulturelle bakgrunner. Mangfold gjør oss sterkere og speiler samfunnet vi er en del av. Vi må fortsette med å utvikle kampanjer som fremhever mangfoldige rollemodeller innen jakt og fiske, og tilby arrangementer som er skreddersydd for ulike grupper.</a:t>
            </a:r>
          </a:p>
          <a:p>
            <a:endParaRPr lang="nb-NO" b="1" dirty="0"/>
          </a:p>
          <a:p>
            <a:endParaRPr lang="nb-NO" dirty="0"/>
          </a:p>
          <a:p>
            <a:r>
              <a:rPr lang="nb-NO" dirty="0"/>
              <a:t>Med disse tiltakene kan vi bygge en sterkere, mer inkluderende og bærekraftig fremtid for jakt og fiske – og sikre at gleden ved naturen forblir tilgjengelig for alle, for alltid.</a:t>
            </a:r>
          </a:p>
          <a:p>
            <a:endParaRPr lang="nb-NO" dirty="0"/>
          </a:p>
        </p:txBody>
      </p:sp>
      <p:sp>
        <p:nvSpPr>
          <p:cNvPr id="4" name="Plassholder for lysbildenummer 3"/>
          <p:cNvSpPr>
            <a:spLocks noGrp="1"/>
          </p:cNvSpPr>
          <p:nvPr>
            <p:ph type="sldNum" sz="quarter" idx="5"/>
          </p:nvPr>
        </p:nvSpPr>
        <p:spPr/>
        <p:txBody>
          <a:bodyPr/>
          <a:lstStyle/>
          <a:p>
            <a:fld id="{E39ADBE5-643C-134D-B93B-D71F31225730}" type="slidenum">
              <a:rPr lang="nb-NO" smtClean="0"/>
              <a:t>4</a:t>
            </a:fld>
            <a:endParaRPr lang="nb-NO"/>
          </a:p>
        </p:txBody>
      </p:sp>
    </p:spTree>
    <p:extLst>
      <p:ext uri="{BB962C8B-B14F-4D97-AF65-F5344CB8AC3E}">
        <p14:creationId xmlns:p14="http://schemas.microsoft.com/office/powerpoint/2010/main" val="79836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mye å holde styr på i en forening. NJFF har mange muligheter og fordeler for foreningene. Både i form av støtteordninger, tilskudd, rabatter ved innkjøp og ikke minst alt arbeidet som gjøres og alle innsatsområder innenfor påvirkningsarbeid med politiske miljøer og fagmiljøer.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NJFF forsøker etter beste evne å ta i bruk alle kanaler vi har for å informere. Utfordringen er at det er mye informasjon å sortere i begge ender. Og så handler det om timing. Det er ikke alltid vi er tilgjengelige for å motta informasjon, men hva når vi leter etter den? Når vi legger planer ute i foreningene? Vet du hvor du finner all informasjonen</a:t>
            </a:r>
          </a:p>
          <a:p>
            <a:endParaRPr lang="nb-NO" dirty="0"/>
          </a:p>
          <a:p>
            <a:pPr algn="l"/>
            <a:r>
              <a:rPr lang="nb-NO" dirty="0"/>
              <a:t>Søknadsportalen: </a:t>
            </a:r>
            <a:br>
              <a:rPr lang="nb-NO" dirty="0"/>
            </a:br>
            <a:r>
              <a:rPr lang="nb-NO" b="0" i="0" dirty="0">
                <a:solidFill>
                  <a:srgbClr val="000000"/>
                </a:solidFill>
                <a:effectLst/>
                <a:latin typeface="Calibre" panose="020B0503030202060203" pitchFamily="34" charset="77"/>
              </a:rPr>
              <a:t>I søknadsportalen har du og styret ditt full oversikt over alle deres søknader, og dere kan se status og frister for hver enkelt tilskuddsordning som er lyst ut.</a:t>
            </a:r>
          </a:p>
          <a:p>
            <a:pPr algn="l"/>
            <a:r>
              <a:rPr lang="nb-NO" b="0" i="0" dirty="0">
                <a:solidFill>
                  <a:srgbClr val="000000"/>
                </a:solidFill>
                <a:effectLst/>
                <a:latin typeface="Calibre" panose="020B0503030202060203" pitchFamily="34" charset="77"/>
              </a:rPr>
              <a:t>I søknadsportalen har alle i styret mulighet for å se hva som er sendt inn på foreningens vegne, og hvem som har sendt inn de forskjellige søknadene. Søker har til enhver tid mulighet for å se sin egen søknad og status for denne. All kommunikasjon mellom søker og saksbehandler rundt en søknad foregår i søknadsportalen. </a:t>
            </a:r>
          </a:p>
          <a:p>
            <a:pPr algn="l"/>
            <a:r>
              <a:rPr lang="nb-NO" b="0" i="0" dirty="0">
                <a:solidFill>
                  <a:srgbClr val="000000"/>
                </a:solidFill>
                <a:effectLst/>
                <a:latin typeface="Calibre" panose="020B0503030202060203" pitchFamily="34" charset="77"/>
              </a:rPr>
              <a:t>Tilskuddsordningene vil bli tilgjengelige i søknadsportalen så snart de er lyst ut. ​ https://www.njff.no/njff-organisasjonen/tillitsvalgt/soknadsportalen </a:t>
            </a:r>
          </a:p>
          <a:p>
            <a:pPr algn="l"/>
            <a:endParaRPr lang="nb-NO" b="0" i="0" dirty="0">
              <a:solidFill>
                <a:srgbClr val="000000"/>
              </a:solidFill>
              <a:effectLst/>
              <a:latin typeface="Calibre" panose="020B0503030202060203" pitchFamily="34" charset="77"/>
            </a:endParaRPr>
          </a:p>
          <a:p>
            <a:pPr algn="l"/>
            <a:br>
              <a:rPr lang="nb-NO" b="0" i="0" dirty="0">
                <a:solidFill>
                  <a:srgbClr val="25282A"/>
                </a:solidFill>
                <a:effectLst/>
                <a:latin typeface="Calibre" panose="020B0503030202060203" pitchFamily="34" charset="77"/>
              </a:rPr>
            </a:br>
            <a:br>
              <a:rPr lang="nb-NO" b="0" i="0" dirty="0">
                <a:solidFill>
                  <a:srgbClr val="25282A"/>
                </a:solidFill>
                <a:effectLst/>
                <a:latin typeface="Calibre" panose="020B0503030202060203" pitchFamily="34" charset="77"/>
              </a:rPr>
            </a:br>
            <a:r>
              <a:rPr lang="nb-NO" b="0" i="0" dirty="0">
                <a:solidFill>
                  <a:srgbClr val="25282A"/>
                </a:solidFill>
                <a:effectLst/>
                <a:latin typeface="Calibre" panose="020B0503030202060203" pitchFamily="34" charset="77"/>
              </a:rPr>
              <a:t>Min side og lokal foreningsadministrasjon</a:t>
            </a:r>
            <a:br>
              <a:rPr lang="nb-NO" b="0" i="0" dirty="0">
                <a:solidFill>
                  <a:srgbClr val="25282A"/>
                </a:solidFill>
                <a:effectLst/>
                <a:latin typeface="Calibre" panose="020B0503030202060203" pitchFamily="34" charset="77"/>
              </a:rPr>
            </a:br>
            <a:r>
              <a:rPr lang="nb-NO" b="0" i="0" u="none" strike="noStrike" dirty="0">
                <a:solidFill>
                  <a:srgbClr val="000000"/>
                </a:solidFill>
                <a:effectLst/>
                <a:latin typeface="Aptos" panose="020B0004020202020204" pitchFamily="34" charset="0"/>
              </a:rPr>
              <a:t>Vi er på trappene med nytt </a:t>
            </a:r>
            <a:r>
              <a:rPr lang="nb-NO" b="0" i="0" u="none" strike="noStrike" dirty="0" err="1">
                <a:solidFill>
                  <a:srgbClr val="000000"/>
                </a:solidFill>
                <a:effectLst/>
                <a:latin typeface="Aptos" panose="020B0004020202020204" pitchFamily="34" charset="0"/>
              </a:rPr>
              <a:t>skybasert</a:t>
            </a:r>
            <a:r>
              <a:rPr lang="nb-NO" b="0" i="0" u="none" strike="noStrike" dirty="0">
                <a:solidFill>
                  <a:srgbClr val="000000"/>
                </a:solidFill>
                <a:effectLst/>
                <a:latin typeface="Aptos" panose="020B0004020202020204" pitchFamily="34" charset="0"/>
              </a:rPr>
              <a:t> medlemssystem, og med den ny </a:t>
            </a:r>
            <a:r>
              <a:rPr lang="nb-NO" b="0" i="0" u="none" strike="noStrike" dirty="0" err="1">
                <a:solidFill>
                  <a:srgbClr val="000000"/>
                </a:solidFill>
                <a:effectLst/>
                <a:latin typeface="Aptos" panose="020B0004020202020204" pitchFamily="34" charset="0"/>
              </a:rPr>
              <a:t>minside</a:t>
            </a:r>
            <a:r>
              <a:rPr lang="nb-NO" b="0" i="0" u="none" strike="noStrike" dirty="0">
                <a:solidFill>
                  <a:srgbClr val="000000"/>
                </a:solidFill>
                <a:effectLst/>
                <a:latin typeface="Aptos" panose="020B0004020202020204" pitchFamily="34" charset="0"/>
              </a:rPr>
              <a:t>/foreningsadministrasjon.</a:t>
            </a:r>
          </a:p>
          <a:p>
            <a:pPr algn="l"/>
            <a:r>
              <a:rPr lang="nb-NO" b="0" i="0" u="none" strike="noStrike" dirty="0">
                <a:solidFill>
                  <a:srgbClr val="000000"/>
                </a:solidFill>
                <a:effectLst/>
                <a:latin typeface="Aptos" panose="020B0004020202020204" pitchFamily="34" charset="0"/>
              </a:rPr>
              <a:t> </a:t>
            </a:r>
          </a:p>
          <a:p>
            <a:pPr algn="l"/>
            <a:r>
              <a:rPr lang="nb-NO" b="0" i="0" u="none" strike="noStrike" dirty="0">
                <a:solidFill>
                  <a:srgbClr val="000000"/>
                </a:solidFill>
                <a:effectLst/>
                <a:latin typeface="Aptos" panose="020B0004020202020204" pitchFamily="34" charset="0"/>
              </a:rPr>
              <a:t>Vi håper å være oppe på ny løsning april / mai i år, hvis alt går som det skal. Vi er godt i rute til dette. </a:t>
            </a:r>
          </a:p>
          <a:p>
            <a:pPr algn="l"/>
            <a:r>
              <a:rPr lang="nb-NO" b="0" i="0" u="none" strike="noStrike" dirty="0">
                <a:solidFill>
                  <a:srgbClr val="000000"/>
                </a:solidFill>
                <a:effectLst/>
                <a:latin typeface="Aptos" panose="020B0004020202020204" pitchFamily="34" charset="0"/>
              </a:rPr>
              <a:t> </a:t>
            </a:r>
          </a:p>
          <a:p>
            <a:pPr algn="l"/>
            <a:r>
              <a:rPr lang="nb-NO" b="0" i="0" u="none" strike="noStrike" dirty="0">
                <a:solidFill>
                  <a:srgbClr val="000000"/>
                </a:solidFill>
                <a:effectLst/>
                <a:latin typeface="Aptos" panose="020B0004020202020204" pitchFamily="34" charset="0"/>
              </a:rPr>
              <a:t>Det blir endel endringer i foreningsadministrasjon, men det blir stort sett etterspurt ny/forbedret funksjonalitet fra dagens i tillegg til ny design.</a:t>
            </a:r>
          </a:p>
          <a:p>
            <a:pPr algn="l"/>
            <a:endParaRPr lang="nb-NO" b="0" i="0" u="none" strike="noStrike" dirty="0">
              <a:solidFill>
                <a:srgbClr val="000000"/>
              </a:solidFill>
              <a:effectLst/>
              <a:latin typeface="Aptos" panose="020B0004020202020204" pitchFamily="34" charset="0"/>
            </a:endParaRPr>
          </a:p>
          <a:p>
            <a:pPr algn="l"/>
            <a:r>
              <a:rPr lang="nb-NO" b="0" i="0" u="none" strike="noStrike" dirty="0">
                <a:solidFill>
                  <a:srgbClr val="000000"/>
                </a:solidFill>
                <a:effectLst/>
                <a:latin typeface="Aptos" panose="020B0004020202020204" pitchFamily="34" charset="0"/>
              </a:rPr>
              <a:t>Dokumentarkiv for foreninger.</a:t>
            </a:r>
          </a:p>
          <a:p>
            <a:pPr algn="l"/>
            <a:r>
              <a:rPr lang="nb-NO" b="0" i="0" u="none" strike="noStrike" dirty="0">
                <a:solidFill>
                  <a:srgbClr val="000000"/>
                </a:solidFill>
                <a:effectLst/>
                <a:latin typeface="Aptos" panose="020B0004020202020204" pitchFamily="34" charset="0"/>
              </a:rPr>
              <a:t>Startside med nyheter og aktuell info ( basert på hvilken rolle og verv du har i NJFF)</a:t>
            </a:r>
          </a:p>
          <a:p>
            <a:pPr algn="l"/>
            <a:r>
              <a:rPr lang="nb-NO" b="0" i="0" u="none" strike="noStrike" dirty="0">
                <a:solidFill>
                  <a:srgbClr val="000000"/>
                </a:solidFill>
                <a:effectLst/>
                <a:latin typeface="Aptos" panose="020B0004020202020204" pitchFamily="34" charset="0"/>
              </a:rPr>
              <a:t>Bedre og utvidet filter på medlemslister og instruktørregister.</a:t>
            </a:r>
          </a:p>
          <a:p>
            <a:pPr algn="l"/>
            <a:r>
              <a:rPr lang="nb-NO" b="0" i="0" u="none" strike="noStrike" dirty="0">
                <a:solidFill>
                  <a:srgbClr val="000000"/>
                </a:solidFill>
                <a:effectLst/>
                <a:latin typeface="Aptos" panose="020B0004020202020204" pitchFamily="34" charset="0"/>
              </a:rPr>
              <a:t>Bedre løsning for epost/SMS utsendelse, med epostarkiv.</a:t>
            </a:r>
          </a:p>
          <a:p>
            <a:pPr algn="l"/>
            <a:r>
              <a:rPr lang="nb-NO" b="0" i="0" u="none" strike="noStrike" dirty="0">
                <a:solidFill>
                  <a:srgbClr val="000000"/>
                </a:solidFill>
                <a:effectLst/>
                <a:latin typeface="Aptos" panose="020B0004020202020204" pitchFamily="34" charset="0"/>
              </a:rPr>
              <a:t>Dashbord for statistikk og innsikt på egen medlemsmasse.</a:t>
            </a:r>
          </a:p>
          <a:p>
            <a:pPr algn="l"/>
            <a:r>
              <a:rPr lang="nb-NO" b="0" i="0" u="none" strike="noStrike" dirty="0">
                <a:solidFill>
                  <a:srgbClr val="000000"/>
                </a:solidFill>
                <a:effectLst/>
                <a:latin typeface="Aptos" panose="020B0004020202020204" pitchFamily="34" charset="0"/>
              </a:rPr>
              <a:t>  </a:t>
            </a:r>
          </a:p>
          <a:p>
            <a:pPr algn="l"/>
            <a:r>
              <a:rPr lang="nb-NO" b="0" i="0" u="none" strike="noStrike" dirty="0">
                <a:solidFill>
                  <a:srgbClr val="000000"/>
                </a:solidFill>
                <a:effectLst/>
                <a:latin typeface="Aptos" panose="020B0004020202020204" pitchFamily="34" charset="0"/>
              </a:rPr>
              <a:t>Det vil bli avholdt </a:t>
            </a:r>
            <a:r>
              <a:rPr lang="nb-NO" b="0" i="0" u="none" strike="noStrike" dirty="0" err="1">
                <a:solidFill>
                  <a:srgbClr val="000000"/>
                </a:solidFill>
                <a:effectLst/>
                <a:latin typeface="Aptos" panose="020B0004020202020204" pitchFamily="34" charset="0"/>
              </a:rPr>
              <a:t>opplæringswebinarer</a:t>
            </a:r>
            <a:r>
              <a:rPr lang="nb-NO" b="0" i="0" u="none" strike="noStrike" dirty="0">
                <a:solidFill>
                  <a:srgbClr val="000000"/>
                </a:solidFill>
                <a:effectLst/>
                <a:latin typeface="Aptos" panose="020B0004020202020204" pitchFamily="34" charset="0"/>
              </a:rPr>
              <a:t> for tillitsvalgte og utarbeidet e-læringskurs på dette fremover.</a:t>
            </a:r>
            <a:br>
              <a:rPr lang="nb-NO" b="0" i="0" u="none" strike="noStrike" dirty="0">
                <a:solidFill>
                  <a:srgbClr val="000000"/>
                </a:solidFill>
                <a:effectLst/>
                <a:latin typeface="Aptos" panose="020B0004020202020204" pitchFamily="34" charset="0"/>
              </a:rPr>
            </a:br>
            <a:br>
              <a:rPr lang="nb-NO" b="0" i="0" u="none" strike="noStrike" dirty="0">
                <a:solidFill>
                  <a:srgbClr val="000000"/>
                </a:solidFill>
                <a:effectLst/>
                <a:latin typeface="Aptos" panose="020B0004020202020204" pitchFamily="34" charset="0"/>
              </a:rPr>
            </a:br>
            <a:r>
              <a:rPr lang="nb-NO" b="0" i="0" u="none" strike="noStrike" dirty="0">
                <a:solidFill>
                  <a:srgbClr val="000000"/>
                </a:solidFill>
                <a:effectLst/>
                <a:latin typeface="Aptos" panose="020B0004020202020204" pitchFamily="34" charset="0"/>
              </a:rPr>
              <a:t>Husk: hvis det er noe du lurer på så kan du alltid ta kontakt med administrasjonen i NJFF, det være seg regionsekretæren eller administrasjonen. </a:t>
            </a:r>
          </a:p>
          <a:p>
            <a:pPr algn="l"/>
            <a:br>
              <a:rPr lang="nb-NO" b="0" i="0" dirty="0">
                <a:solidFill>
                  <a:srgbClr val="25282A"/>
                </a:solidFill>
                <a:effectLst/>
                <a:latin typeface="Calibre" panose="020B0503030202060203" pitchFamily="34" charset="77"/>
              </a:rPr>
            </a:br>
            <a:br>
              <a:rPr lang="nb-NO" b="0" i="0" dirty="0">
                <a:solidFill>
                  <a:srgbClr val="25282A"/>
                </a:solidFill>
                <a:effectLst/>
                <a:latin typeface="Calibre" panose="020B0503030202060203" pitchFamily="34" charset="77"/>
              </a:rPr>
            </a:br>
            <a:endParaRPr lang="nb-NO" b="0" i="0" dirty="0">
              <a:solidFill>
                <a:srgbClr val="25282A"/>
              </a:solidFill>
              <a:effectLst/>
              <a:latin typeface="Calibre" panose="020B0503030202060203" pitchFamily="34" charset="77"/>
            </a:endParaRPr>
          </a:p>
          <a:p>
            <a:pPr algn="l"/>
            <a:endParaRPr lang="nb-NO" b="0" i="0" dirty="0">
              <a:solidFill>
                <a:srgbClr val="25282A"/>
              </a:solidFill>
              <a:effectLst/>
              <a:latin typeface="Calibre" panose="020B0503030202060203" pitchFamily="34" charset="77"/>
            </a:endParaRPr>
          </a:p>
          <a:p>
            <a:pPr algn="l"/>
            <a:endParaRPr lang="nb-NO" b="0" i="0" dirty="0">
              <a:solidFill>
                <a:srgbClr val="000000"/>
              </a:solidFill>
              <a:effectLst/>
              <a:latin typeface="Calibre" panose="020B0503030202060203" pitchFamily="34" charset="77"/>
            </a:endParaRPr>
          </a:p>
          <a:p>
            <a:endParaRPr lang="nb-NO" dirty="0"/>
          </a:p>
        </p:txBody>
      </p:sp>
      <p:sp>
        <p:nvSpPr>
          <p:cNvPr id="4" name="Plassholder for lysbildenummer 3"/>
          <p:cNvSpPr>
            <a:spLocks noGrp="1"/>
          </p:cNvSpPr>
          <p:nvPr>
            <p:ph type="sldNum" sz="quarter" idx="5"/>
          </p:nvPr>
        </p:nvSpPr>
        <p:spPr/>
        <p:txBody>
          <a:bodyPr/>
          <a:lstStyle/>
          <a:p>
            <a:fld id="{E39ADBE5-643C-134D-B93B-D71F31225730}" type="slidenum">
              <a:rPr lang="nb-NO" smtClean="0"/>
              <a:t>5</a:t>
            </a:fld>
            <a:endParaRPr lang="nb-NO"/>
          </a:p>
        </p:txBody>
      </p:sp>
    </p:spTree>
    <p:extLst>
      <p:ext uri="{BB962C8B-B14F-4D97-AF65-F5344CB8AC3E}">
        <p14:creationId xmlns:p14="http://schemas.microsoft.com/office/powerpoint/2010/main" val="178996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t>
            </a:r>
            <a:r>
              <a:rPr lang="nb-NO" dirty="0" err="1"/>
              <a:t>ca</a:t>
            </a:r>
            <a:r>
              <a:rPr lang="nb-NO" dirty="0"/>
              <a:t> 5 minutter) </a:t>
            </a:r>
            <a:endParaRPr lang="nb-NO" b="1" dirty="0"/>
          </a:p>
          <a:p>
            <a:endParaRPr lang="nb-NO" b="1" dirty="0"/>
          </a:p>
          <a:p>
            <a:r>
              <a:rPr lang="nb-NO" b="1" dirty="0"/>
              <a:t>Nytt forbundsstyre og vedtektsendringer</a:t>
            </a:r>
            <a:endParaRPr lang="nb-NO" dirty="0"/>
          </a:p>
          <a:p>
            <a:r>
              <a:rPr lang="nb-NO" dirty="0"/>
              <a:t>På landsmøtet i november 2024 på Scandic Hamar ble det valgt et nytt forbundsstyre for NJFF. Ole Martin Meland fra Telemark ble valgt som ny styreleder, med Line Johansen fra Buskerud og Alf Erik Røyrvik fra Sogn og Fjordane som henholdsvis første og andre nestleder. Sammen med resten av styret skal de lede organisasjonen frem til neste landsmøte. </a:t>
            </a:r>
          </a:p>
          <a:p>
            <a:endParaRPr lang="nb-NO" dirty="0"/>
          </a:p>
          <a:p>
            <a:endParaRPr lang="nb-NO" b="1" dirty="0"/>
          </a:p>
          <a:p>
            <a:r>
              <a:rPr lang="nb-NO" b="1" dirty="0"/>
              <a:t>Resolusjoner om naturforvaltning</a:t>
            </a:r>
          </a:p>
          <a:p>
            <a:r>
              <a:rPr lang="nb-NO" dirty="0"/>
              <a:t>Landsmøtet vedtok flere viktige resolusjoner knyttet til naturforvaltning. En av disse omhandler balansen mellom bruk og vern av naturressurser, hvor NJFF understreker behovet for bærekraftig høsting samtidig som vi ivaretar naturverdiene. </a:t>
            </a:r>
          </a:p>
          <a:p>
            <a:endParaRPr lang="nb-NO" dirty="0"/>
          </a:p>
          <a:p>
            <a:r>
              <a:rPr lang="nb-NO" dirty="0"/>
              <a:t>En annen resolusjon fokuserer på situasjonen i Oslofjorden, der NJFF peker på nødvendigheten av tiltak for å forbedre tilstanden i Oslofjorden og styrke fiskebestandene. Dette inkluderer blant annet bærekraftige fiskerireguleringer som gir rom for å høste av bestander som eksempelvis er høstbare som sjøørret og makrell.</a:t>
            </a:r>
          </a:p>
          <a:p>
            <a:endParaRPr lang="nb-NO" b="1" dirty="0"/>
          </a:p>
          <a:p>
            <a:r>
              <a:rPr lang="nb-NO" b="1" dirty="0"/>
              <a:t>Fokusområder for kommende periode</a:t>
            </a:r>
            <a:endParaRPr lang="nb-NO" dirty="0"/>
          </a:p>
          <a:p>
            <a:r>
              <a:rPr lang="nb-NO" dirty="0"/>
              <a:t>For den kommende perioden har NJFF satt opp flere prioriterte fokusområder. Dette inkluderer blant annet arbeidet med anadrom laksefisk, hvor NJFF må øke innsatsen for å sikre en bærekraftig forvaltning av de ville laksefiskene, og hvor oppdrettsnæringen må over i </a:t>
            </a:r>
            <a:r>
              <a:rPr lang="nb-NO" dirty="0" err="1"/>
              <a:t>utslipsfri</a:t>
            </a:r>
            <a:r>
              <a:rPr lang="nb-NO" dirty="0"/>
              <a:t> teknologi innen 2030. Videre vil det være et økt fokus på villrein og friluftsliv, med mål om å sikre bærekraftige bestander og gode leveområder. NJFF ønsker også å styrke kompetansen blant haglejegere gjennom ulike tiltak og kurs. Det er et ønske om økt innsats innenfor </a:t>
            </a:r>
            <a:r>
              <a:rPr lang="nb-NO" dirty="0" err="1"/>
              <a:t>jakthundarbeidet</a:t>
            </a:r>
            <a:r>
              <a:rPr lang="nb-NO" dirty="0"/>
              <a:t>, og det skal etableres et eget </a:t>
            </a:r>
            <a:r>
              <a:rPr lang="nb-NO" dirty="0" err="1"/>
              <a:t>jakthundutvalg</a:t>
            </a:r>
            <a:endParaRPr lang="nb-NO" dirty="0"/>
          </a:p>
          <a:p>
            <a:endParaRPr lang="nb-NO" dirty="0"/>
          </a:p>
          <a:p>
            <a:r>
              <a:rPr lang="nb-NO" dirty="0"/>
              <a:t>Det er avgjørende at alle ledd i organisasjonen engasjerer seg i disse sakene for å sikre at </a:t>
            </a:r>
            <a:r>
              <a:rPr lang="nb-NO" dirty="0" err="1"/>
              <a:t>NJFFs</a:t>
            </a:r>
            <a:r>
              <a:rPr lang="nb-NO" dirty="0"/>
              <a:t> mål og strategier blir realisert. Gjennom samarbeid og aktiv deltakelse kan vi oppnå gode resultater for både våre medlemmer og norsk natur.</a:t>
            </a:r>
            <a:br>
              <a:rPr lang="nb-NO" dirty="0"/>
            </a:br>
            <a:br>
              <a:rPr lang="nb-NO" dirty="0"/>
            </a:br>
            <a:r>
              <a:rPr lang="nb-NO" dirty="0"/>
              <a:t>Landsmøtet vedtar også organisasjonens handlingsprogram for 5 år om gangen. Det er ingen store endringer fra tidligere kurs, og dette arbeidet følges opp i organisasjonen gjennom årlige arbeidsprogram. Det er viktig å merke seg at dette er konkret oppfølging av landsmøtevedtak og langsiktige mål. Her er det avgjørende at alle ledd i organisasjonen følger opp der vi kan. </a:t>
            </a:r>
          </a:p>
          <a:p>
            <a:endParaRPr lang="nb-NO" dirty="0"/>
          </a:p>
        </p:txBody>
      </p:sp>
      <p:sp>
        <p:nvSpPr>
          <p:cNvPr id="4" name="Plassholder for lysbildenummer 3"/>
          <p:cNvSpPr>
            <a:spLocks noGrp="1"/>
          </p:cNvSpPr>
          <p:nvPr>
            <p:ph type="sldNum" sz="quarter" idx="5"/>
          </p:nvPr>
        </p:nvSpPr>
        <p:spPr/>
        <p:txBody>
          <a:bodyPr/>
          <a:lstStyle/>
          <a:p>
            <a:fld id="{E39ADBE5-643C-134D-B93B-D71F31225730}" type="slidenum">
              <a:rPr lang="nb-NO" smtClean="0"/>
              <a:t>6</a:t>
            </a:fld>
            <a:endParaRPr lang="nb-NO"/>
          </a:p>
        </p:txBody>
      </p:sp>
    </p:spTree>
    <p:extLst>
      <p:ext uri="{BB962C8B-B14F-4D97-AF65-F5344CB8AC3E}">
        <p14:creationId xmlns:p14="http://schemas.microsoft.com/office/powerpoint/2010/main" val="338332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D1D5DB"/>
                </a:solidFill>
                <a:effectLst/>
                <a:latin typeface="Söhne"/>
              </a:rPr>
              <a:t>(</a:t>
            </a:r>
            <a:r>
              <a:rPr lang="nb-NO" b="0" i="0" dirty="0" err="1">
                <a:solidFill>
                  <a:srgbClr val="D1D5DB"/>
                </a:solidFill>
                <a:effectLst/>
                <a:latin typeface="Söhne"/>
              </a:rPr>
              <a:t>ca</a:t>
            </a:r>
            <a:r>
              <a:rPr lang="nb-NO" b="0" i="0" dirty="0">
                <a:solidFill>
                  <a:srgbClr val="D1D5DB"/>
                </a:solidFill>
                <a:effectLst/>
                <a:latin typeface="Söhne"/>
              </a:rPr>
              <a:t> 10 minutter) </a:t>
            </a:r>
            <a:br>
              <a:rPr lang="nb-NO" b="0" i="0" dirty="0">
                <a:solidFill>
                  <a:srgbClr val="D1D5DB"/>
                </a:solidFill>
                <a:effectLst/>
                <a:latin typeface="Söhne"/>
              </a:rPr>
            </a:br>
            <a:br>
              <a:rPr lang="nb-NO" b="0" i="0" dirty="0">
                <a:solidFill>
                  <a:srgbClr val="D1D5DB"/>
                </a:solidFill>
                <a:effectLst/>
                <a:latin typeface="Söhne"/>
              </a:rPr>
            </a:br>
            <a:r>
              <a:rPr lang="nb-NO" b="0" i="0" dirty="0">
                <a:solidFill>
                  <a:srgbClr val="D1D5DB"/>
                </a:solidFill>
                <a:effectLst/>
                <a:latin typeface="Söhne"/>
              </a:rPr>
              <a:t>Et av </a:t>
            </a:r>
            <a:r>
              <a:rPr lang="nb-NO" b="0" i="0" dirty="0" err="1">
                <a:solidFill>
                  <a:srgbClr val="D1D5DB"/>
                </a:solidFill>
                <a:effectLst/>
                <a:latin typeface="Söhne"/>
              </a:rPr>
              <a:t>NJFFs</a:t>
            </a:r>
            <a:r>
              <a:rPr lang="nb-NO" b="0" i="0" dirty="0">
                <a:solidFill>
                  <a:srgbClr val="D1D5DB"/>
                </a:solidFill>
                <a:effectLst/>
                <a:latin typeface="Söhne"/>
              </a:rPr>
              <a:t> hovedmål er å sikre at allmennheten har god tilgang til jakt, fiske og annet friluftsliv. Allemannsrettene skal styrkes og sikre tilgjengelighet til naturen over hele landet. Vi ønsker også at både offentlige og private grunneiere legger til rette for jakt, fiske og annet friluftsliv. Dette er </a:t>
            </a:r>
            <a:r>
              <a:rPr lang="nb-NO" b="0" i="0" dirty="0" err="1">
                <a:solidFill>
                  <a:srgbClr val="D1D5DB"/>
                </a:solidFill>
                <a:effectLst/>
                <a:latin typeface="Söhne"/>
              </a:rPr>
              <a:t>er</a:t>
            </a:r>
            <a:r>
              <a:rPr lang="nb-NO" b="0" i="0" dirty="0">
                <a:solidFill>
                  <a:srgbClr val="D1D5DB"/>
                </a:solidFill>
                <a:effectLst/>
                <a:latin typeface="Söhne"/>
              </a:rPr>
              <a:t> vårt grunnsyn i alle saker. </a:t>
            </a:r>
          </a:p>
          <a:p>
            <a:br>
              <a:rPr lang="nb-NO" dirty="0"/>
            </a:br>
            <a:br>
              <a:rPr lang="nb-NO" dirty="0"/>
            </a:br>
            <a:r>
              <a:rPr lang="nb-NO" b="1" dirty="0"/>
              <a:t>Inngrep og tap av natur</a:t>
            </a:r>
          </a:p>
          <a:p>
            <a:r>
              <a:rPr lang="nb-NO" dirty="0"/>
              <a:t>Vi står overfor to hovedutfordringer; tap av natur og effekten av klimaendringene og de vil gjensidig kunne forsterke hverandre. Dette vil også få konsekvenser for viltet og fisken og deres leveområder, og derigjennom også jakt og fiske. Det må finnes gode løsninger som ivaretar begge disse Naturinngrep er en av de største truslene mot norsk natur, og vi ser stadig flere eksempler på at verdifulle leveområder for vilt og fisk går tapt. Arealinngrep som energiutbygging, infrastruktur og hyttebygging påvirker eksempelvis villreinstammer, fiskevann, elver og skogområder.</a:t>
            </a:r>
          </a:p>
          <a:p>
            <a:endParaRPr lang="nb-NO" dirty="0"/>
          </a:p>
          <a:p>
            <a:r>
              <a:rPr lang="nb-NO" dirty="0"/>
              <a:t>Energiutbygging er et område hvor NJFF har vært en aktiv stemme i debatten. Vindkraftanlegg på land i natur har store konsekvenser for naturen, eksempelvis i fjellområder hvor de kan overlappe med leveområder for villrein og annet vilt. NJFF har vært tydelige på at energiutbygging må ta hensyn til naturverdier og viltforvaltning og minimalisere tap av natur. Eksempelvis bør det prioriteres å satse på oppgradering av gamle vannkraftverk, man bør velge mindre vindkraftverk på grå arealer (det vil si arealer som er utbygd eller avsatt til utbyggingsformål), og det må satses på energieffektivisering . </a:t>
            </a:r>
          </a:p>
          <a:p>
            <a:endParaRPr lang="nb-NO" dirty="0"/>
          </a:p>
          <a:p>
            <a:r>
              <a:rPr lang="nb-NO" dirty="0"/>
              <a:t>Hyttebygging og infrastruktur fortsetter å spise seg inn i viktige naturområder. Villreinen er en av artene som rammes hardest, og NJFF har jobbet for strengere arealforvaltning for å sikre at villreinstammene bevares. Vi har vært tydelige i høringer og innspill til myndighetene om at videre utbygging må skje på en måte som bidrar til å stanse tap av natur, og vi følger nøye med på politiske prosesser som påvirker arealforvaltningen.</a:t>
            </a:r>
          </a:p>
          <a:p>
            <a:endParaRPr lang="nb-NO" dirty="0"/>
          </a:p>
          <a:p>
            <a:r>
              <a:rPr lang="nb-NO" dirty="0"/>
              <a:t>Villaksen er under stort press. Trusler som lakselus og rømming fra oppdrettsanlegg, samt ødeleggelse av gyteområder, og i nyere tid invasjonen av pukkellaks har ført til at mange laksebestander er sterkt redusert. NJFF har jobbet aktivt for strengere reguleringer av oppdrettsnæringen og bedre kontroll med rømming. Vi har også bidratt med faglige innspill til reguleringer av fiske i elvene, slik at forvaltningen blir kunnskapsbasert og tar hensyn til bestandssituasjonen.</a:t>
            </a:r>
            <a:br>
              <a:rPr lang="nb-NO" dirty="0"/>
            </a:br>
            <a:br>
              <a:rPr lang="nb-NO" dirty="0"/>
            </a:br>
            <a:r>
              <a:rPr lang="nb-NO" b="1" dirty="0"/>
              <a:t>Skytebaner og bly i ammunisjon</a:t>
            </a:r>
          </a:p>
          <a:p>
            <a:r>
              <a:rPr lang="nb-NO" dirty="0"/>
              <a:t>Tilgangen til gode skytebaner er avgjørende for både sikkerhet og opplæring av jegere. De siste årene har vi sett økende utfordringer knyttet til skytebaner, både når det gjelder arealkonflikter, </a:t>
            </a:r>
            <a:r>
              <a:rPr lang="nb-NO" dirty="0" err="1"/>
              <a:t>støyklager</a:t>
            </a:r>
            <a:r>
              <a:rPr lang="nb-NO" dirty="0"/>
              <a:t> og miljøkrav. NJFF jobber kontinuerlig med å sikre rammevilkårene for skytebanene, slik at jegerne fortsatt har gode treningsmuligheter. Vi bistår foreningene i prosesser med kommuner og myndigheter, og vi jobber for økonomiske støtteordninger som kan sikre nødvendig oppgradering og tilpasning av banene.</a:t>
            </a:r>
          </a:p>
          <a:p>
            <a:endParaRPr lang="nb-NO" dirty="0"/>
          </a:p>
          <a:p>
            <a:r>
              <a:rPr lang="nb-NO" dirty="0"/>
              <a:t>Spørsmålet om </a:t>
            </a:r>
            <a:r>
              <a:rPr lang="nb-NO" dirty="0" err="1"/>
              <a:t>blyforbud</a:t>
            </a:r>
            <a:r>
              <a:rPr lang="nb-NO" dirty="0"/>
              <a:t> i ammunisjon er en sak som har fått stor oppmerksomhet. Det pågår i dag omfattende prosesser rundt dette i EU. Det er særlig krav til skytebaner som kan få særlig store konsekvenser for våre interesser. NJFF har vært aktive i høringsprosesser og dialog med myndighetene og arbeider gjennom de nordiske jeger- organisasjonene og den europeiske jegerorganisasjonen for å ivareta våre interesser på best mulig måte. Vi har også jobbet for at overgangsordninger og kompensasjonsordninger vurderes, slik at norske jegere ikke blir urimelig rammet.</a:t>
            </a:r>
            <a:br>
              <a:rPr lang="nb-NO" dirty="0"/>
            </a:br>
            <a:br>
              <a:rPr lang="nb-NO" dirty="0"/>
            </a:br>
            <a:r>
              <a:rPr lang="nb-NO" dirty="0"/>
              <a:t>Det jobbes med en skytebanekampanje i 2025 med mål om å forklare verdien av og behovet for skytebaner. Kampanjen har som mål å øke forståelsen og bedre holdningene til våre skytebaner. Vi ønsker å sikre politisk støtte og generell aksept for at skytebanene er en nødvendig arena og at anleggene er avgjørende for å ha gode treningsmuligheter for alle jegere i hele landet.</a:t>
            </a:r>
            <a:br>
              <a:rPr lang="nb-NO" dirty="0"/>
            </a:br>
            <a:br>
              <a:rPr lang="nb-NO" dirty="0"/>
            </a:br>
            <a:r>
              <a:rPr lang="nb-NO" b="1" dirty="0"/>
              <a:t>Ny </a:t>
            </a:r>
            <a:r>
              <a:rPr lang="nb-NO" b="1" dirty="0" err="1"/>
              <a:t>viltressurslov</a:t>
            </a:r>
            <a:endParaRPr lang="nb-NO" b="1" dirty="0"/>
          </a:p>
          <a:p>
            <a:r>
              <a:rPr lang="nb-NO" dirty="0"/>
              <a:t>Regjeringen er langt på vei i arbeidet med en ny </a:t>
            </a:r>
            <a:r>
              <a:rPr lang="nb-NO" dirty="0" err="1"/>
              <a:t>viltressurslov</a:t>
            </a:r>
            <a:r>
              <a:rPr lang="nb-NO" dirty="0"/>
              <a:t>, som vil få stor betydning for jakt og viltforvaltning i Norge. NJFF har fulgt denne prosessen tett og deltatt aktivt med innspill for å sikre at loven balanserer hensynet til viltet og gir gode rammer for jegerne. </a:t>
            </a:r>
            <a:r>
              <a:rPr lang="nb-NO" dirty="0" err="1"/>
              <a:t>NJFFs</a:t>
            </a:r>
            <a:r>
              <a:rPr lang="nb-NO" dirty="0"/>
              <a:t> har levert et omfattende høringssvar etter interne innspillsrunder i organisasjonen.</a:t>
            </a:r>
          </a:p>
          <a:p>
            <a:endParaRPr lang="nb-NO" dirty="0"/>
          </a:p>
          <a:p>
            <a:r>
              <a:rPr lang="nb-NO" dirty="0"/>
              <a:t>Viktige stikkord i lovarbeidet er at lovens formål også må omfatte viltets leveområder, gode rammer for kunstig lys som, en teknologinøytral bestemmelse om bruk av våpen, at det ikke tas inn et tillegg i loven som sier at viltet ikke kan utsettes for fare for unødig lidelse, at vi for gode rammer for bruk av hund og et det blir et skille mellom </a:t>
            </a:r>
            <a:r>
              <a:rPr lang="nb-NO" dirty="0" err="1"/>
              <a:t>jaktlig</a:t>
            </a:r>
            <a:r>
              <a:rPr lang="nb-NO" dirty="0"/>
              <a:t> og offentlig ettersøk. Vi har også jobbet for at loven skal gi tydelige rammer for viltforvaltningen, slik at forvaltningen er kunnskapsbasert.</a:t>
            </a:r>
          </a:p>
          <a:p>
            <a:endParaRPr lang="nb-NO" dirty="0"/>
          </a:p>
          <a:p>
            <a:r>
              <a:rPr lang="nb-NO" dirty="0"/>
              <a:t>NJFF har også vært opptatt av at loven må ta høyde for dagens utfordringer, som klimaendringer, økende arealinngrep og behovet for bedre forvaltning av arter som er under press. Vi har bidratt med konkrete forslag og vil fortsette å følge utviklingen tett for å sikre at våre interesser blir ivaretatt.</a:t>
            </a:r>
          </a:p>
          <a:p>
            <a:endParaRPr lang="nb-NO" dirty="0"/>
          </a:p>
          <a:p>
            <a:r>
              <a:rPr lang="nb-NO" dirty="0"/>
              <a:t>NJFF står i front i kampen for jakt, fiske og friluftsliv. Vi kjemper for å bevare naturen samtidig som vi sikrer bærekraftig bruk. Arbeidet vi gjør i disse sakene er avgjørende for at våre medlemmer fortsatt skal kunne jakte, fiske og drive friluftsliv i årene som kommer. Det er derfor viktig at vi fortsetter å engasjere oss, stå samlet og påvirke beslutningene som tas.</a:t>
            </a:r>
          </a:p>
          <a:p>
            <a:endParaRPr lang="nb-NO" dirty="0"/>
          </a:p>
          <a:p>
            <a:br>
              <a:rPr lang="nb-NO" b="0" i="0" dirty="0">
                <a:solidFill>
                  <a:srgbClr val="D1D5DB"/>
                </a:solidFill>
                <a:effectLst/>
                <a:latin typeface="Söhne"/>
              </a:rPr>
            </a:br>
            <a:br>
              <a:rPr lang="nb-NO" b="0" i="0" dirty="0">
                <a:solidFill>
                  <a:srgbClr val="D1D5DB"/>
                </a:solidFill>
                <a:effectLst/>
                <a:latin typeface="Söhne"/>
              </a:rPr>
            </a:br>
            <a:endParaRPr lang="nb-NO" b="0" i="0" dirty="0">
              <a:solidFill>
                <a:srgbClr val="D1D5DB"/>
              </a:solidFill>
              <a:effectLst/>
              <a:latin typeface="Söhne"/>
            </a:endParaRPr>
          </a:p>
          <a:p>
            <a:endParaRPr lang="nb-NO" b="0" i="0" dirty="0">
              <a:solidFill>
                <a:srgbClr val="D1D5DB"/>
              </a:solidFill>
              <a:effectLst/>
              <a:latin typeface="Söhne"/>
            </a:endParaRPr>
          </a:p>
          <a:p>
            <a:pPr algn="l"/>
            <a:endParaRPr lang="nb-NO" sz="1800" b="0" i="0" u="none" strike="noStrike" dirty="0">
              <a:solidFill>
                <a:srgbClr val="000000"/>
              </a:solidFill>
              <a:effectLst/>
              <a:latin typeface="Calibri" panose="020F0502020204030204" pitchFamily="34" charset="0"/>
            </a:endParaRPr>
          </a:p>
          <a:p>
            <a:pPr algn="l"/>
            <a:endParaRPr lang="nb-NO" sz="1800" b="0" i="0" u="none" strike="noStrike" dirty="0">
              <a:solidFill>
                <a:srgbClr val="000000"/>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E39ADBE5-643C-134D-B93B-D71F31225730}" type="slidenum">
              <a:rPr lang="nb-NO" smtClean="0"/>
              <a:t>7</a:t>
            </a:fld>
            <a:endParaRPr lang="nb-NO"/>
          </a:p>
        </p:txBody>
      </p:sp>
    </p:spTree>
    <p:extLst>
      <p:ext uri="{BB962C8B-B14F-4D97-AF65-F5344CB8AC3E}">
        <p14:creationId xmlns:p14="http://schemas.microsoft.com/office/powerpoint/2010/main" val="2108564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Bef>
                <a:spcPts val="3600"/>
              </a:spcBef>
            </a:pPr>
            <a:r>
              <a:rPr lang="nb-NO" sz="1800" b="1" dirty="0">
                <a:effectLst/>
                <a:latin typeface="Arial" panose="020B0604020202020204" pitchFamily="34" charset="0"/>
                <a:ea typeface="Calibri" panose="020F0502020204030204" pitchFamily="34" charset="0"/>
              </a:rPr>
              <a:t>Arbeidet med de ville laksefiskene.</a:t>
            </a:r>
            <a:endParaRPr lang="nb-NO" sz="1800" dirty="0">
              <a:effectLst/>
              <a:latin typeface="Arial" panose="020B0604020202020204" pitchFamily="34" charset="0"/>
              <a:ea typeface="Calibri" panose="020F0502020204030204" pitchFamily="34" charset="0"/>
            </a:endParaRPr>
          </a:p>
          <a:p>
            <a:pPr>
              <a:lnSpc>
                <a:spcPct val="115000"/>
              </a:lnSpc>
            </a:pPr>
            <a:r>
              <a:rPr lang="nb-NO" sz="1800" dirty="0">
                <a:effectLst/>
                <a:latin typeface="Arial" panose="020B0604020202020204" pitchFamily="34" charset="0"/>
                <a:ea typeface="Calibri" panose="020F0502020204030204" pitchFamily="34" charset="0"/>
              </a:rPr>
              <a:t> </a:t>
            </a:r>
          </a:p>
          <a:p>
            <a:pPr>
              <a:lnSpc>
                <a:spcPct val="115000"/>
              </a:lnSpc>
            </a:pPr>
            <a:r>
              <a:rPr lang="nb-NO" sz="1800" dirty="0">
                <a:effectLst/>
                <a:latin typeface="Arial" panose="020B0604020202020204" pitchFamily="34" charset="0"/>
                <a:ea typeface="Calibri" panose="020F0502020204030204" pitchFamily="34" charset="0"/>
              </a:rPr>
              <a:t>Nedenfor følger en kort oversikt over hvordan NJFF har engasjert seg i arbeidet med villaks og de andre ville laksefiskene både med hensyn til det som ble gjort som en direkte følge av Miljødirektoratets vedtak om å stenge fisket i 33 lakseelver 21. juni 2024, samt det mer generelle engasjementet rundt å sikre en miljømessig bærekraftig oppdrettsnæring som ikke lenger utgjør en trussel for villaksen/de ville laksefiskene.</a:t>
            </a:r>
          </a:p>
          <a:p>
            <a:pPr>
              <a:lnSpc>
                <a:spcPct val="115000"/>
              </a:lnSpc>
              <a:spcBef>
                <a:spcPts val="1800"/>
              </a:spcBef>
              <a:spcAft>
                <a:spcPts val="300"/>
              </a:spcAft>
            </a:pPr>
            <a:r>
              <a:rPr lang="nb-NO" sz="1800" b="1" dirty="0">
                <a:solidFill>
                  <a:srgbClr val="003B5C"/>
                </a:solidFill>
                <a:effectLst/>
                <a:latin typeface="Arial" panose="020B0604020202020204" pitchFamily="34" charset="0"/>
                <a:ea typeface="Calibri" panose="020F0502020204030204" pitchFamily="34" charset="0"/>
              </a:rPr>
              <a:t>Stenging av lakseelvene i 2024</a:t>
            </a:r>
            <a:endParaRPr lang="nb-NO" sz="1800" dirty="0">
              <a:effectLst/>
              <a:latin typeface="Arial" panose="020B0604020202020204" pitchFamily="34" charset="0"/>
              <a:ea typeface="Calibri" panose="020F0502020204030204" pitchFamily="34" charset="0"/>
            </a:endParaRPr>
          </a:p>
          <a:p>
            <a:pPr>
              <a:lnSpc>
                <a:spcPct val="115000"/>
              </a:lnSpc>
              <a:spcAft>
                <a:spcPts val="600"/>
              </a:spcAft>
            </a:pPr>
            <a:r>
              <a:rPr lang="nb-NO" sz="1800" dirty="0">
                <a:effectLst/>
                <a:latin typeface="Arial" panose="020B0604020202020204" pitchFamily="34" charset="0"/>
                <a:ea typeface="Calibri" panose="020F0502020204030204" pitchFamily="34" charset="0"/>
              </a:rPr>
              <a:t>Da Miljødirektoratet gikk ut fredag ettermiddag 21. juni med beskjed om at laksefisket i 33 vassdrag ble stengt ned fra søndag samme helg, gikk NJFF ut med informasjon om vedtaket, litt rundt begrunnelsen for vedtaket mm. Følgende mail ble sendt ut til organisasjonen fredag 21. juni:</a:t>
            </a:r>
          </a:p>
          <a:p>
            <a:pPr>
              <a:lnSpc>
                <a:spcPct val="115000"/>
              </a:lnSpc>
              <a:spcAft>
                <a:spcPts val="600"/>
              </a:spcAft>
            </a:pPr>
            <a:r>
              <a:rPr lang="nb-NO" sz="1800" dirty="0">
                <a:effectLst/>
                <a:latin typeface="Arial" panose="020B0604020202020204" pitchFamily="34" charset="0"/>
                <a:ea typeface="Calibri" panose="020F0502020204030204" pitchFamily="34" charset="0"/>
              </a:rPr>
              <a:t> </a:t>
            </a: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Hei</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Helt på slutten av arbeidsdagen i dag ble vi klar over at Miljødirektoratet ville fatte vedtak om stopp i laksefisket i rundt 30 elver med tilhørende sjøområder med effekt allerede fra natt til søndag. Dette er elver der </a:t>
            </a:r>
            <a:r>
              <a:rPr lang="nb-NO" sz="1800" i="1" dirty="0" err="1">
                <a:effectLst/>
                <a:latin typeface="Arial" panose="020B0604020202020204" pitchFamily="34" charset="0"/>
                <a:ea typeface="Calibri" panose="020F0502020204030204" pitchFamily="34" charset="0"/>
              </a:rPr>
              <a:t>storlaks</a:t>
            </a:r>
            <a:r>
              <a:rPr lang="nb-NO" sz="1800" i="1" dirty="0">
                <a:effectLst/>
                <a:latin typeface="Arial" panose="020B0604020202020204" pitchFamily="34" charset="0"/>
                <a:ea typeface="Calibri" panose="020F0502020204030204" pitchFamily="34" charset="0"/>
              </a:rPr>
              <a:t> og </a:t>
            </a:r>
            <a:r>
              <a:rPr lang="nb-NO" sz="1800" i="1" dirty="0" err="1">
                <a:effectLst/>
                <a:latin typeface="Arial" panose="020B0604020202020204" pitchFamily="34" charset="0"/>
                <a:ea typeface="Calibri" panose="020F0502020204030204" pitchFamily="34" charset="0"/>
              </a:rPr>
              <a:t>mellomlaks</a:t>
            </a:r>
            <a:r>
              <a:rPr lang="nb-NO" sz="1800" i="1" dirty="0">
                <a:effectLst/>
                <a:latin typeface="Arial" panose="020B0604020202020204" pitchFamily="34" charset="0"/>
                <a:ea typeface="Calibri" panose="020F0502020204030204" pitchFamily="34" charset="0"/>
              </a:rPr>
              <a:t> utgjør en vesentlig del av gytebestandsmålet. Disse elvene ble i 2023 vurdert å ha 200 % eller mindre av gytebestandsmålet. Innsiget nå ligger an til å bli under halvparten av innsiget i 2023, det vil si at gytebestandsmålet i disse elvene så vidt nås eller ikke nås. Dette betyr at det ikke vil være et høstbart overskudd i disse elvene. For å sikre oppnåelse av gytebestandsmålet foretar man nå en midlertidig fredning som et føre var-tiltak. Det vil bli foretatt en midtsesong-evaluering nå i begynnelsen av juli, og resultatet av den vil avgjøre om det er mulig å gjenåpne alle eller deler av elvene.</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 </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NJFF valgte, sammen med Norske Lakseelver, å gå ut med en pressemelding der vi sier at vi ser behovet for å ta et slikt grep nå selv om dette er et dramatisk grep som vil ramme både laksefiskere og andre. Kopi av pressemeldingen følger vedlagt. Dette er et svært kraftig tiltak som synliggjør en dramatisk situasjon for villaksen, og et tiltak ingen av oss ønsker. </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Vedlagt finner dere også en oversikt over berørte vassdrag. Her er en link til et oppslag på NRKs sider om saken: </a:t>
            </a:r>
            <a:r>
              <a:rPr lang="nb-NO" sz="1800" i="1" u="sng" dirty="0">
                <a:solidFill>
                  <a:srgbClr val="0563C1"/>
                </a:solidFill>
                <a:effectLst/>
                <a:latin typeface="Arial" panose="020B0604020202020204" pitchFamily="34" charset="0"/>
                <a:ea typeface="Calibri" panose="020F0502020204030204" pitchFamily="34" charset="0"/>
                <a:hlinkClick r:id="rId3"/>
              </a:rPr>
              <a:t>https://www.nrk.no/trondelag/miljodirektoratet-stopper-laksefisket-flere-steder-i-norge-1.16935486</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 </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Vi har også sendt en henvendelse til statsrådene i Klima- og miljødepartementet og Nærings- og fiskeridepartementet (</a:t>
            </a:r>
            <a:r>
              <a:rPr lang="nb-NO" sz="1800" i="1" dirty="0" err="1">
                <a:effectLst/>
                <a:latin typeface="Arial" panose="020B0604020202020204" pitchFamily="34" charset="0"/>
                <a:ea typeface="Calibri" panose="020F0502020204030204" pitchFamily="34" charset="0"/>
              </a:rPr>
              <a:t>dvs</a:t>
            </a:r>
            <a:r>
              <a:rPr lang="nb-NO" sz="1800" i="1" dirty="0">
                <a:effectLst/>
                <a:latin typeface="Arial" panose="020B0604020202020204" pitchFamily="34" charset="0"/>
                <a:ea typeface="Calibri" panose="020F0502020204030204" pitchFamily="34" charset="0"/>
              </a:rPr>
              <a:t> fiskeriministeren i denne sammenheng) og bedt om et snarlig møte for å følge opp denne dramatiske situasjonen.</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 </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Så har vi også gitt klart uttrykk overfor ansatte i Miljødirektoratet at vi ikke finner måten de har gått fram på her i forhold til å informere oss og andre berørte om dette i forkant, valg av tidspunkt for å effektuere tiltaket mm som akseptabel. Vi vil få på plass et møte med Miljødirektoratet kommende uke for å utdype dette nærmere. </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 </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Alv Arne Lyse står som </a:t>
            </a:r>
            <a:r>
              <a:rPr lang="nb-NO" sz="1800" i="1" dirty="0" err="1">
                <a:effectLst/>
                <a:latin typeface="Arial" panose="020B0604020202020204" pitchFamily="34" charset="0"/>
                <a:ea typeface="Calibri" panose="020F0502020204030204" pitchFamily="34" charset="0"/>
              </a:rPr>
              <a:t>NJFFs</a:t>
            </a:r>
            <a:r>
              <a:rPr lang="nb-NO" sz="1800" i="1" dirty="0">
                <a:effectLst/>
                <a:latin typeface="Arial" panose="020B0604020202020204" pitchFamily="34" charset="0"/>
                <a:ea typeface="Calibri" panose="020F0502020204030204" pitchFamily="34" charset="0"/>
              </a:rPr>
              <a:t> kontaktperson på pressemeldingen.</a:t>
            </a:r>
            <a:endParaRPr lang="nb-NO" sz="1800" dirty="0">
              <a:effectLst/>
              <a:latin typeface="Arial" panose="020B0604020202020204" pitchFamily="34" charset="0"/>
              <a:ea typeface="Calibri" panose="020F0502020204030204" pitchFamily="34" charset="0"/>
            </a:endParaRPr>
          </a:p>
          <a:p>
            <a:pPr marL="449580">
              <a:lnSpc>
                <a:spcPct val="115000"/>
              </a:lnSpc>
              <a:spcAft>
                <a:spcPts val="600"/>
              </a:spcAft>
            </a:pPr>
            <a:r>
              <a:rPr lang="nb-NO" sz="1800" i="1" dirty="0">
                <a:effectLst/>
                <a:latin typeface="Arial" panose="020B0604020202020204" pitchFamily="34" charset="0"/>
                <a:ea typeface="Calibri" panose="020F0502020204030204" pitchFamily="34" charset="0"/>
              </a:rPr>
              <a:t>For øvrig vil Øyvind </a:t>
            </a:r>
            <a:r>
              <a:rPr lang="nb-NO" sz="1800" i="1" dirty="0" err="1">
                <a:effectLst/>
                <a:latin typeface="Arial" panose="020B0604020202020204" pitchFamily="34" charset="0"/>
                <a:ea typeface="Calibri" panose="020F0502020204030204" pitchFamily="34" charset="0"/>
              </a:rPr>
              <a:t>Fjeldseth</a:t>
            </a:r>
            <a:r>
              <a:rPr lang="nb-NO" sz="1800" i="1" dirty="0">
                <a:effectLst/>
                <a:latin typeface="Arial" panose="020B0604020202020204" pitchFamily="34" charset="0"/>
                <a:ea typeface="Calibri" panose="020F0502020204030204" pitchFamily="34" charset="0"/>
              </a:rPr>
              <a:t> og undertegnede bistå med å besvare spørsmål eller gi utdypende informasjon.</a:t>
            </a:r>
            <a:endParaRPr lang="nb-NO" sz="1800" dirty="0">
              <a:effectLst/>
              <a:latin typeface="Arial" panose="020B0604020202020204" pitchFamily="34" charset="0"/>
              <a:ea typeface="Calibri" panose="020F0502020204030204" pitchFamily="34" charset="0"/>
            </a:endParaRPr>
          </a:p>
          <a:p>
            <a:pPr>
              <a:lnSpc>
                <a:spcPct val="115000"/>
              </a:lnSpc>
              <a:spcAft>
                <a:spcPts val="600"/>
              </a:spcAft>
            </a:pPr>
            <a:r>
              <a:rPr lang="nb-NO" sz="1800" dirty="0">
                <a:effectLst/>
                <a:latin typeface="Arial" panose="020B0604020202020204" pitchFamily="34" charset="0"/>
                <a:ea typeface="Calibri" panose="020F0502020204030204" pitchFamily="34" charset="0"/>
              </a:rPr>
              <a:t> </a:t>
            </a:r>
          </a:p>
          <a:p>
            <a:pPr>
              <a:lnSpc>
                <a:spcPct val="115000"/>
              </a:lnSpc>
              <a:spcAft>
                <a:spcPts val="600"/>
              </a:spcAft>
            </a:pPr>
            <a:r>
              <a:rPr lang="nb-NO" sz="1800" dirty="0">
                <a:effectLst/>
                <a:latin typeface="Arial" panose="020B0604020202020204" pitchFamily="34" charset="0"/>
                <a:ea typeface="Calibri" panose="020F0502020204030204" pitchFamily="34" charset="0"/>
              </a:rPr>
              <a:t>Det ble også sendt ut en felles pressemelding samme dag fra Norske Lakseelver og NJFF.</a:t>
            </a:r>
          </a:p>
          <a:p>
            <a:pPr>
              <a:lnSpc>
                <a:spcPct val="115000"/>
              </a:lnSpc>
              <a:spcAft>
                <a:spcPts val="600"/>
              </a:spcAft>
            </a:pPr>
            <a:r>
              <a:rPr lang="nb-NO" sz="1800" dirty="0">
                <a:effectLst/>
                <a:latin typeface="Arial" panose="020B0604020202020204" pitchFamily="34" charset="0"/>
                <a:ea typeface="Calibri" panose="020F0502020204030204" pitchFamily="34" charset="0"/>
              </a:rPr>
              <a:t>NJFF aksepterte avgjørelsen om å stoppe fisket i de 33 elvene slik situasjonen var med hensyn til innsig av villaks og fare for at man ikke ville nå gytebestandsmålene i en rekke vassdrag. Vedtaket om nærmest umiddelbar nedstenging kom overraskende på alle.</a:t>
            </a:r>
          </a:p>
          <a:p>
            <a:pPr>
              <a:lnSpc>
                <a:spcPct val="115000"/>
              </a:lnSpc>
              <a:spcAft>
                <a:spcPts val="600"/>
              </a:spcAft>
            </a:pPr>
            <a:r>
              <a:rPr lang="nb-NO" sz="1800" dirty="0">
                <a:effectLst/>
                <a:latin typeface="Arial" panose="020B0604020202020204" pitchFamily="34" charset="0"/>
                <a:ea typeface="Calibri" panose="020F0502020204030204" pitchFamily="34" charset="0"/>
              </a:rPr>
              <a:t>Sammen med Norske Lakseelver fulgte vi opp med å anmode om møter med politisk ledelse i Klima- og miljødepartementet og Nærings- og Fiskeridepartementet. Vi fikk raskt møter. Budskapet var klart:</a:t>
            </a:r>
          </a:p>
          <a:p>
            <a:pPr marL="342900" lvl="0" indent="-342900">
              <a:lnSpc>
                <a:spcPct val="115000"/>
              </a:lnSpc>
              <a:spcAft>
                <a:spcPts val="60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rPr>
              <a:t>Nedstengingen illustrere den dramatiske situasjonen som villaksen står overfor</a:t>
            </a:r>
          </a:p>
          <a:p>
            <a:pPr marL="342900" lvl="0" indent="-342900">
              <a:lnSpc>
                <a:spcPct val="115000"/>
              </a:lnSpc>
              <a:spcAft>
                <a:spcPts val="60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rPr>
              <a:t>Miljøforvaltningen har tatt i bruk alle sine virkemidler</a:t>
            </a:r>
          </a:p>
          <a:p>
            <a:pPr marL="342900" lvl="0" indent="-342900">
              <a:lnSpc>
                <a:spcPct val="115000"/>
              </a:lnSpc>
              <a:spcAft>
                <a:spcPts val="60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rPr>
              <a:t>Lakselus og rømming utgjør de største og viktigste truslene for de ville laksefiske – det må stilles krav om en miljømessige bærekraftig oppdrettsnæringen og virksomhet i åpne merder må opphøre</a:t>
            </a:r>
          </a:p>
          <a:p>
            <a:pPr marL="342900" lvl="0" indent="-342900">
              <a:lnSpc>
                <a:spcPct val="115000"/>
              </a:lnSpc>
              <a:spcAft>
                <a:spcPts val="600"/>
              </a:spcAft>
              <a:buFont typeface="Symbol" panose="05050102010706020507" pitchFamily="18" charset="2"/>
              <a:buChar char=""/>
            </a:pPr>
            <a:r>
              <a:rPr lang="nb-NO" sz="1800" dirty="0">
                <a:effectLst/>
                <a:latin typeface="Arial" panose="020B0604020202020204" pitchFamily="34" charset="0"/>
                <a:ea typeface="Calibri" panose="020F0502020204030204" pitchFamily="34" charset="0"/>
              </a:rPr>
              <a:t>Mye tyder på at effekten av klimaendringer i tillegg nå slår inn – desto viktigere at det tas nødvendige grep for å håndtere utfordringene med lakselus og rømming</a:t>
            </a:r>
            <a:br>
              <a:rPr lang="nb-NO" sz="1800" dirty="0">
                <a:effectLst/>
                <a:latin typeface="Arial" panose="020B0604020202020204" pitchFamily="34" charset="0"/>
                <a:ea typeface="Calibri" panose="020F0502020204030204" pitchFamily="34" charset="0"/>
              </a:rPr>
            </a:br>
            <a:endParaRPr lang="nb-NO" sz="1800" dirty="0">
              <a:effectLst/>
              <a:latin typeface="Arial" panose="020B0604020202020204" pitchFamily="34" charset="0"/>
              <a:ea typeface="Calibri" panose="020F0502020204030204" pitchFamily="34" charset="0"/>
            </a:endParaRPr>
          </a:p>
          <a:p>
            <a:pPr>
              <a:lnSpc>
                <a:spcPct val="115000"/>
              </a:lnSpc>
              <a:spcAft>
                <a:spcPts val="600"/>
              </a:spcAft>
            </a:pPr>
            <a:r>
              <a:rPr lang="nb-NO" sz="1800" dirty="0">
                <a:effectLst/>
                <a:latin typeface="Arial" panose="020B0604020202020204" pitchFamily="34" charset="0"/>
                <a:ea typeface="Calibri" panose="020F0502020204030204" pitchFamily="34" charset="0"/>
              </a:rPr>
              <a:t>Vi fulgte opp med møter med Miljødirektoratet både </a:t>
            </a:r>
            <a:r>
              <a:rPr lang="nb-NO" sz="1800" dirty="0" err="1">
                <a:effectLst/>
                <a:latin typeface="Arial" panose="020B0604020202020204" pitchFamily="34" charset="0"/>
                <a:ea typeface="Calibri" panose="020F0502020204030204" pitchFamily="34" charset="0"/>
              </a:rPr>
              <a:t>mht</a:t>
            </a:r>
            <a:r>
              <a:rPr lang="nb-NO" sz="1800" dirty="0">
                <a:effectLst/>
                <a:latin typeface="Arial" panose="020B0604020202020204" pitchFamily="34" charset="0"/>
                <a:ea typeface="Calibri" panose="020F0502020204030204" pitchFamily="34" charset="0"/>
              </a:rPr>
              <a:t> hvordan nedstengingen ble gjort og diskusjoner rundt veien videre framover.</a:t>
            </a:r>
          </a:p>
          <a:p>
            <a:pPr>
              <a:lnSpc>
                <a:spcPct val="115000"/>
              </a:lnSpc>
              <a:spcAft>
                <a:spcPts val="600"/>
              </a:spcAft>
            </a:pPr>
            <a:r>
              <a:rPr lang="nb-NO" sz="1800" dirty="0">
                <a:effectLst/>
                <a:latin typeface="Arial" panose="020B0604020202020204" pitchFamily="34" charset="0"/>
                <a:ea typeface="Calibri" panose="020F0502020204030204" pitchFamily="34" charset="0"/>
              </a:rPr>
              <a:t>Utfordringene for villaksen og de andre ville laksefiskene har også vært tema i alle relevante politiske møter som NJFF har hatt siden nedstengingen var et faktum.</a:t>
            </a:r>
          </a:p>
          <a:p>
            <a:pPr>
              <a:lnSpc>
                <a:spcPct val="115000"/>
              </a:lnSpc>
              <a:spcAft>
                <a:spcPts val="600"/>
              </a:spcAft>
            </a:pPr>
            <a:r>
              <a:rPr lang="nb-NO" sz="1800" dirty="0">
                <a:effectLst/>
                <a:latin typeface="Arial" panose="020B0604020202020204" pitchFamily="34" charset="0"/>
                <a:ea typeface="Calibri" panose="020F0502020204030204" pitchFamily="34" charset="0"/>
              </a:rPr>
              <a:t>For NJFF har det i denne sammenheng vært viktig også å ivareta en god balanse mellom organisasjonens vedtak og syn på gjenutsetting og hvor grensen går i forhold til når fisket bør stenges ned. </a:t>
            </a:r>
          </a:p>
          <a:p>
            <a:pPr>
              <a:lnSpc>
                <a:spcPct val="115000"/>
              </a:lnSpc>
              <a:spcAft>
                <a:spcPts val="600"/>
              </a:spcAft>
            </a:pPr>
            <a:r>
              <a:rPr lang="nb-NO" sz="1800" b="1" i="1" dirty="0">
                <a:effectLst/>
                <a:latin typeface="Arial" panose="020B0604020202020204" pitchFamily="34" charset="0"/>
                <a:ea typeface="Calibri" panose="020F0502020204030204" pitchFamily="34" charset="0"/>
              </a:rPr>
              <a:t>Kjøp og salg av fiskekort – hva gjelder?</a:t>
            </a:r>
            <a:br>
              <a:rPr lang="nb-NO" sz="1800" b="1" i="1" dirty="0">
                <a:effectLst/>
                <a:latin typeface="Arial" panose="020B0604020202020204" pitchFamily="34" charset="0"/>
                <a:ea typeface="Calibri" panose="020F0502020204030204" pitchFamily="34" charset="0"/>
              </a:rPr>
            </a:br>
            <a:r>
              <a:rPr lang="nb-NO" sz="1800" dirty="0">
                <a:effectLst/>
                <a:latin typeface="Roboto" panose="02000000000000000000" pitchFamily="2" charset="0"/>
                <a:ea typeface="Calibri" panose="020F0502020204030204" pitchFamily="34" charset="0"/>
              </a:rPr>
              <a:t>NJFF fikk mange spørsmål vedrørende leiekontrakter mellom foreninger og rettighetshavere og mellom tilbydere av fiskekort og pakkede sportsfiskeprodukter. Vi prioriterte ressurser for å prøve å få oversikt over det rettslige grunnlag for å besvare henvendelser fra lokalforeninger som mottok henvendelser fra fiskere som ønsket å få refundert sine fiskekort, og fra fiskere som ville ha oversikt over hvilke rettigheter de hadde i denne situasjonen.</a:t>
            </a:r>
            <a:br>
              <a:rPr lang="nb-NO" sz="1800" dirty="0">
                <a:effectLst/>
                <a:latin typeface="Roboto" panose="02000000000000000000" pitchFamily="2" charset="0"/>
                <a:ea typeface="Calibri" panose="020F0502020204030204" pitchFamily="34" charset="0"/>
              </a:rPr>
            </a:br>
            <a:r>
              <a:rPr lang="nb-NO" sz="1800" dirty="0">
                <a:effectLst/>
                <a:latin typeface="Roboto" panose="02000000000000000000" pitchFamily="2" charset="0"/>
                <a:ea typeface="Calibri" panose="020F0502020204030204" pitchFamily="34" charset="0"/>
              </a:rPr>
              <a:t>Det ble i desember -24 arrangert et webinar for å informere om hvilke juridiske krav en har som kjøper av fiske som ikke kan benyttes, samt hvilke plikter en har som selger av fiskekort.</a:t>
            </a:r>
            <a:br>
              <a:rPr lang="nb-NO" sz="1800" dirty="0">
                <a:effectLst/>
                <a:latin typeface="Roboto" panose="02000000000000000000" pitchFamily="2" charset="0"/>
                <a:ea typeface="Calibri" panose="020F0502020204030204" pitchFamily="34" charset="0"/>
              </a:rPr>
            </a:br>
            <a:r>
              <a:rPr lang="nb-NO" sz="1800" dirty="0">
                <a:effectLst/>
                <a:latin typeface="Roboto" panose="02000000000000000000" pitchFamily="2" charset="0"/>
                <a:ea typeface="Calibri" panose="020F0502020204030204" pitchFamily="34" charset="0"/>
              </a:rPr>
              <a:t>NJFF har fulgt dette opp videre framover, og har bestilt en juridisk utredning om dette temaet.</a:t>
            </a:r>
            <a:endParaRPr lang="nb-NO" sz="1800" dirty="0">
              <a:effectLst/>
              <a:latin typeface="Arial" panose="020B0604020202020204" pitchFamily="34" charset="0"/>
              <a:ea typeface="Calibri" panose="020F0502020204030204" pitchFamily="34" charset="0"/>
            </a:endParaRPr>
          </a:p>
          <a:p>
            <a:pPr>
              <a:lnSpc>
                <a:spcPct val="115000"/>
              </a:lnSpc>
              <a:spcBef>
                <a:spcPts val="1800"/>
              </a:spcBef>
              <a:spcAft>
                <a:spcPts val="300"/>
              </a:spcAft>
            </a:pPr>
            <a:r>
              <a:rPr lang="nb-NO" sz="1800" b="1" dirty="0">
                <a:solidFill>
                  <a:srgbClr val="003B5C"/>
                </a:solidFill>
                <a:effectLst/>
                <a:latin typeface="Arial" panose="020B0604020202020204" pitchFamily="34" charset="0"/>
                <a:ea typeface="Calibri" panose="020F0502020204030204" pitchFamily="34" charset="0"/>
              </a:rPr>
              <a:t>Krav om en miljømessig bærekraftig oppdrettsnæring</a:t>
            </a:r>
            <a:endParaRPr lang="nb-NO" sz="1800" dirty="0">
              <a:effectLst/>
              <a:latin typeface="Arial" panose="020B0604020202020204" pitchFamily="34" charset="0"/>
              <a:ea typeface="Calibri" panose="020F0502020204030204" pitchFamily="34" charset="0"/>
            </a:endParaRPr>
          </a:p>
          <a:p>
            <a:pPr marL="546735">
              <a:lnSpc>
                <a:spcPct val="115000"/>
              </a:lnSpc>
              <a:spcAft>
                <a:spcPts val="600"/>
              </a:spcAft>
            </a:pPr>
            <a:r>
              <a:rPr lang="nb-NO" sz="1800" dirty="0">
                <a:effectLst/>
                <a:latin typeface="Roboto" panose="02000000000000000000" pitchFamily="2" charset="0"/>
                <a:ea typeface="Calibri" panose="020F0502020204030204" pitchFamily="34" charset="0"/>
                <a:cs typeface="Arial" panose="020B0604020202020204" pitchFamily="34" charset="0"/>
              </a:rPr>
              <a:t>NJFF bidro som paneldeltager i innspilling av 5 program à 45 minutter om «Villaks og oppdrettslaks, utfordringer og løsninger» (sendes på Naturkanal1 vinter/vår -25).</a:t>
            </a:r>
            <a:br>
              <a:rPr lang="nb-NO" sz="1800" dirty="0">
                <a:effectLst/>
                <a:latin typeface="Roboto" panose="02000000000000000000" pitchFamily="2" charset="0"/>
                <a:ea typeface="Calibri" panose="020F0502020204030204" pitchFamily="34" charset="0"/>
                <a:cs typeface="Arial" panose="020B0604020202020204" pitchFamily="34" charset="0"/>
              </a:rPr>
            </a:br>
            <a:br>
              <a:rPr lang="nb-NO" sz="1800" dirty="0">
                <a:effectLst/>
                <a:latin typeface="Calibri" panose="020F0502020204030204" pitchFamily="34" charset="0"/>
                <a:ea typeface="Calibri" panose="020F0502020204030204" pitchFamily="34" charset="0"/>
              </a:rPr>
            </a:br>
            <a:r>
              <a:rPr lang="nb-NO" sz="1800" dirty="0">
                <a:effectLst/>
                <a:latin typeface="Roboto" panose="02000000000000000000" pitchFamily="2" charset="0"/>
                <a:ea typeface="Calibri" panose="020F0502020204030204" pitchFamily="34" charset="0"/>
                <a:cs typeface="Arial" panose="020B0604020202020204" pitchFamily="34" charset="0"/>
              </a:rPr>
              <a:t>NJFF har arbeidet for å sikre en miljømessig bærekraftig oppdrettsvirksomhet, blant annet ved å følge opp havbruksutvalgets utredning og vårt vedtak om overgang til lukkede anlegg, herunder møter med aktuelle departementer og direktorater og politiske miljøer.</a:t>
            </a:r>
            <a:br>
              <a:rPr lang="nb-NO" sz="1800" dirty="0">
                <a:effectLst/>
                <a:latin typeface="Roboto" panose="02000000000000000000" pitchFamily="2" charset="0"/>
                <a:ea typeface="Calibri" panose="020F0502020204030204" pitchFamily="34" charset="0"/>
                <a:cs typeface="Arial" panose="020B0604020202020204" pitchFamily="34" charset="0"/>
              </a:rPr>
            </a:br>
            <a:r>
              <a:rPr lang="nb-NO" sz="1800" dirty="0">
                <a:effectLst/>
                <a:latin typeface="Roboto" panose="02000000000000000000" pitchFamily="2" charset="0"/>
                <a:ea typeface="Calibri" panose="020F0502020204030204" pitchFamily="34" charset="0"/>
                <a:cs typeface="Arial" panose="020B0604020202020204" pitchFamily="34" charset="0"/>
              </a:rPr>
              <a:t>Dette er også vært et tema i arbeidet inn mot dyrevelferdsmeldingen.</a:t>
            </a:r>
            <a:endParaRPr lang="nb-NO" sz="1800" dirty="0">
              <a:effectLst/>
              <a:latin typeface="Calibri" panose="020F0502020204030204" pitchFamily="34" charset="0"/>
              <a:ea typeface="Calibri" panose="020F0502020204030204" pitchFamily="34" charset="0"/>
            </a:endParaRPr>
          </a:p>
          <a:p>
            <a:pPr marL="546735">
              <a:lnSpc>
                <a:spcPct val="115000"/>
              </a:lnSpc>
              <a:spcAft>
                <a:spcPts val="600"/>
              </a:spcAft>
            </a:pPr>
            <a:r>
              <a:rPr lang="nb-NO" sz="1800" dirty="0">
                <a:effectLst/>
                <a:latin typeface="Roboto" panose="02000000000000000000" pitchFamily="2" charset="0"/>
                <a:ea typeface="Calibri" panose="020F0502020204030204" pitchFamily="34" charset="0"/>
                <a:cs typeface="Arial" panose="020B0604020202020204" pitchFamily="34" charset="0"/>
              </a:rPr>
              <a:t>Sammen med Norske Lakseelver har vi besvart en rekke høringer og laget kronikker om behovet for å redusere oppdrettsnæringens påvirkning på de ville laksefiskene.</a:t>
            </a:r>
            <a:endParaRPr lang="nb-NO" sz="1800" dirty="0">
              <a:effectLst/>
              <a:latin typeface="Calibri" panose="020F0502020204030204" pitchFamily="34" charset="0"/>
              <a:ea typeface="Calibri" panose="020F0502020204030204" pitchFamily="34" charset="0"/>
            </a:endParaRPr>
          </a:p>
          <a:p>
            <a:pPr marL="546735">
              <a:lnSpc>
                <a:spcPct val="115000"/>
              </a:lnSpc>
              <a:spcAft>
                <a:spcPts val="600"/>
              </a:spcAft>
            </a:pPr>
            <a:r>
              <a:rPr lang="nb-NO" sz="1800" dirty="0">
                <a:effectLst/>
                <a:latin typeface="Roboto" panose="02000000000000000000" pitchFamily="2" charset="0"/>
                <a:ea typeface="Calibri" panose="020F0502020204030204" pitchFamily="34" charset="0"/>
                <a:cs typeface="Arial" panose="020B0604020202020204" pitchFamily="34" charset="0"/>
              </a:rPr>
              <a:t>Det ble gjennomført en befaring på et nullutslippsanlegg for lakseoppdrett med inviterte politikere og organisasjoner høsten 2024. Målet med denne turen var å få ut informasjon om nullutslippsanlegg og vise at dette faktisk er gjennomførbart.</a:t>
            </a:r>
            <a:endParaRPr lang="nb-NO" sz="1800" dirty="0">
              <a:effectLst/>
              <a:latin typeface="Calibri" panose="020F0502020204030204" pitchFamily="34" charset="0"/>
              <a:ea typeface="Calibri" panose="020F0502020204030204" pitchFamily="34" charset="0"/>
            </a:endParaRPr>
          </a:p>
          <a:p>
            <a:pPr marL="546735">
              <a:lnSpc>
                <a:spcPct val="115000"/>
              </a:lnSpc>
              <a:spcAft>
                <a:spcPts val="600"/>
              </a:spcAft>
            </a:pPr>
            <a:br>
              <a:rPr lang="nb-NO" sz="1800" dirty="0">
                <a:effectLst/>
                <a:latin typeface="Roboto" panose="02000000000000000000" pitchFamily="2" charset="0"/>
                <a:ea typeface="Calibri" panose="020F0502020204030204" pitchFamily="34" charset="0"/>
                <a:cs typeface="Arial" panose="020B0604020202020204" pitchFamily="34" charset="0"/>
              </a:rPr>
            </a:br>
            <a:r>
              <a:rPr lang="nb-NO" sz="1800" dirty="0">
                <a:effectLst/>
                <a:latin typeface="Roboto" panose="02000000000000000000" pitchFamily="2" charset="0"/>
                <a:ea typeface="Calibri" panose="020F0502020204030204" pitchFamily="34" charset="0"/>
                <a:cs typeface="Arial" panose="020B0604020202020204" pitchFamily="34" charset="0"/>
              </a:rPr>
              <a:t>NJFF og Norske Lakseelver arrangerte i desember en konferanse (vel 100 deltagere) om villaks </a:t>
            </a:r>
            <a:r>
              <a:rPr lang="nb-NO" sz="1800" dirty="0" err="1">
                <a:effectLst/>
                <a:latin typeface="Roboto" panose="02000000000000000000" pitchFamily="2" charset="0"/>
                <a:ea typeface="Calibri" panose="020F0502020204030204" pitchFamily="34" charset="0"/>
                <a:cs typeface="Arial" panose="020B0604020202020204" pitchFamily="34" charset="0"/>
              </a:rPr>
              <a:t>vs</a:t>
            </a:r>
            <a:r>
              <a:rPr lang="nb-NO" sz="1800" dirty="0">
                <a:effectLst/>
                <a:latin typeface="Roboto" panose="02000000000000000000" pitchFamily="2" charset="0"/>
                <a:ea typeface="Calibri" panose="020F0502020204030204" pitchFamily="34" charset="0"/>
                <a:cs typeface="Arial" panose="020B0604020202020204" pitchFamily="34" charset="0"/>
              </a:rPr>
              <a:t> oppdrettsindustri, samt mulige løsninger på de utfordringene oppdrettsindustrien påfører de ville </a:t>
            </a:r>
            <a:r>
              <a:rPr lang="nb-NO" sz="1800" dirty="0" err="1">
                <a:effectLst/>
                <a:latin typeface="Roboto" panose="02000000000000000000" pitchFamily="2" charset="0"/>
                <a:ea typeface="Calibri" panose="020F0502020204030204" pitchFamily="34" charset="0"/>
                <a:cs typeface="Arial" panose="020B0604020202020204" pitchFamily="34" charset="0"/>
              </a:rPr>
              <a:t>anadrome</a:t>
            </a:r>
            <a:r>
              <a:rPr lang="nb-NO" sz="1800" dirty="0">
                <a:effectLst/>
                <a:latin typeface="Roboto" panose="02000000000000000000" pitchFamily="2" charset="0"/>
                <a:ea typeface="Calibri" panose="020F0502020204030204" pitchFamily="34" charset="0"/>
                <a:cs typeface="Arial" panose="020B0604020202020204" pitchFamily="34" charset="0"/>
              </a:rPr>
              <a:t> laksefiskene.</a:t>
            </a:r>
            <a:endParaRPr lang="nb-NO" sz="1800" dirty="0">
              <a:effectLst/>
              <a:latin typeface="Calibri" panose="020F0502020204030204" pitchFamily="34" charset="0"/>
              <a:ea typeface="Calibri" panose="020F0502020204030204" pitchFamily="34" charset="0"/>
            </a:endParaRPr>
          </a:p>
          <a:p>
            <a:pPr marL="546735">
              <a:lnSpc>
                <a:spcPct val="115000"/>
              </a:lnSpc>
              <a:spcAft>
                <a:spcPts val="600"/>
              </a:spcAft>
            </a:pPr>
            <a:r>
              <a:rPr lang="nb-NO" sz="1800" dirty="0">
                <a:effectLst/>
                <a:latin typeface="Roboto" panose="02000000000000000000" pitchFamily="2" charset="0"/>
                <a:ea typeface="Calibri" panose="020F0502020204030204" pitchFamily="34" charset="0"/>
                <a:cs typeface="Arial" panose="020B0604020202020204" pitchFamily="34" charset="0"/>
              </a:rPr>
              <a:t>Landsmøtet vedtok en resolusjon villaksforvaltning og en om bekjempelse av pukkellaks.</a:t>
            </a:r>
            <a:endParaRPr lang="nb-NO" sz="1800" dirty="0">
              <a:effectLst/>
              <a:latin typeface="Calibri" panose="020F0502020204030204" pitchFamily="34" charset="0"/>
              <a:ea typeface="Calibri" panose="020F0502020204030204" pitchFamily="34" charset="0"/>
            </a:endParaRPr>
          </a:p>
          <a:p>
            <a:pPr>
              <a:lnSpc>
                <a:spcPct val="115000"/>
              </a:lnSpc>
              <a:spcAft>
                <a:spcPts val="600"/>
              </a:spcAft>
            </a:pPr>
            <a:r>
              <a:rPr lang="nb-NO" sz="1800" dirty="0">
                <a:effectLst/>
                <a:latin typeface="Arial" panose="020B0604020202020204" pitchFamily="34" charset="0"/>
                <a:ea typeface="Calibri" panose="020F0502020204030204" pitchFamily="34" charset="0"/>
              </a:rPr>
              <a:t> </a:t>
            </a:r>
          </a:p>
          <a:p>
            <a:pPr>
              <a:lnSpc>
                <a:spcPct val="115000"/>
              </a:lnSpc>
              <a:spcAft>
                <a:spcPts val="600"/>
              </a:spcAft>
            </a:pPr>
            <a:r>
              <a:rPr lang="nb-NO" sz="1800" dirty="0">
                <a:effectLst/>
                <a:latin typeface="Arial" panose="020B0604020202020204" pitchFamily="34" charset="0"/>
                <a:ea typeface="Calibri" panose="020F0502020204030204" pitchFamily="34" charset="0"/>
              </a:rPr>
              <a:t> </a:t>
            </a:r>
          </a:p>
          <a:p>
            <a:endParaRPr lang="nb-NO" dirty="0"/>
          </a:p>
        </p:txBody>
      </p:sp>
      <p:sp>
        <p:nvSpPr>
          <p:cNvPr id="4" name="Plassholder for lysbildenummer 3"/>
          <p:cNvSpPr>
            <a:spLocks noGrp="1"/>
          </p:cNvSpPr>
          <p:nvPr>
            <p:ph type="sldNum" sz="quarter" idx="5"/>
          </p:nvPr>
        </p:nvSpPr>
        <p:spPr/>
        <p:txBody>
          <a:bodyPr/>
          <a:lstStyle/>
          <a:p>
            <a:fld id="{765A8E98-F923-40EC-8C88-9DE26172357F}" type="slidenum">
              <a:rPr lang="nb-NO" smtClean="0"/>
              <a:t>8</a:t>
            </a:fld>
            <a:endParaRPr lang="nb-NO"/>
          </a:p>
        </p:txBody>
      </p:sp>
    </p:spTree>
    <p:extLst>
      <p:ext uri="{BB962C8B-B14F-4D97-AF65-F5344CB8AC3E}">
        <p14:creationId xmlns:p14="http://schemas.microsoft.com/office/powerpoint/2010/main" val="101636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NJFF, både sentralt og regionalt (og mange ganger lokalt også), jobber langsiktig med mange saker – det være seg kampen for villaks, villrein eller å ivareta interessene til alle som er glade i jakt og fiske.</a:t>
            </a:r>
          </a:p>
          <a:p>
            <a:endParaRPr lang="nb-NO" dirty="0"/>
          </a:p>
          <a:p>
            <a:r>
              <a:rPr lang="nb-NO" dirty="0"/>
              <a:t>Som ett eksempel på «det skjulte arbeidet» som politisk påvirkning er, kan vi nevne «Prestegårdsskogene».</a:t>
            </a:r>
          </a:p>
          <a:p>
            <a:endParaRPr lang="nb-NO" dirty="0"/>
          </a:p>
          <a:p>
            <a:r>
              <a:rPr lang="nb-NO" dirty="0"/>
              <a:t>Ett av de viktigste områdene NJFF jobber med, er å sikre tilgang til naturen og høsting for allmenheten. Det står i formålsparagrafen.</a:t>
            </a:r>
          </a:p>
          <a:p>
            <a:r>
              <a:rPr lang="nb-NO" dirty="0"/>
              <a:t>Fra det ble kjent at det gamle «Kirkefondet» (Opplysningsvesenets fond) skulle omdannes, engasjerte NJFF seg i at fondets skogs- og utmarkseiendommer skulle være allment tilgjengelig. </a:t>
            </a:r>
          </a:p>
          <a:p>
            <a:endParaRPr lang="nb-NO" dirty="0"/>
          </a:p>
          <a:p>
            <a:r>
              <a:rPr lang="nb-NO" dirty="0"/>
              <a:t>Helst ville vi at Statskog skulle overta eiendommene, for Statskog har nedfelt i sitt samfunnsoppdrag å gjøre jakt og fiske tilgjengelig for allmenheten. </a:t>
            </a:r>
          </a:p>
          <a:p>
            <a:endParaRPr lang="nb-NO" dirty="0"/>
          </a:p>
          <a:p>
            <a:r>
              <a:rPr lang="nb-NO" dirty="0"/>
              <a:t>Det aller viktigste var likevel at eiendommene skulle forbli i statlig eie, og at eiendommene skulle være tilgjengelige for alle. «Felles eie, lik rett».</a:t>
            </a:r>
          </a:p>
          <a:p>
            <a:endParaRPr lang="nb-NO" dirty="0"/>
          </a:p>
          <a:p>
            <a:r>
              <a:rPr lang="nb-NO" dirty="0"/>
              <a:t>OVF er nå blitt til </a:t>
            </a:r>
            <a:r>
              <a:rPr lang="nb-NO" dirty="0" err="1"/>
              <a:t>Allstad</a:t>
            </a:r>
            <a:r>
              <a:rPr lang="nb-NO" dirty="0"/>
              <a:t> AS, et statlig aksjeselskap eid av Næringsdepartementet.</a:t>
            </a:r>
          </a:p>
          <a:p>
            <a:r>
              <a:rPr lang="nb-NO" dirty="0"/>
              <a:t>Så etter en lang prosess, og mange politiske møter, vedtok Stortinget i juni følgende:</a:t>
            </a:r>
          </a:p>
          <a:p>
            <a:r>
              <a:rPr lang="nb-NO" dirty="0"/>
              <a:t>«Stortinget ber regjeringen sørge for at aksjeselskapets mål, vedtekter eller strategi bidrar til allmennhetens reelle tilgang til jakt og fiske på selskapets eiendommer.» </a:t>
            </a:r>
          </a:p>
          <a:p>
            <a:endParaRPr lang="nb-NO" dirty="0"/>
          </a:p>
          <a:p>
            <a:r>
              <a:rPr lang="nb-NO" dirty="0"/>
              <a:t>Vi fikk ikke gjennomslag for at Statskog skulle overta forvaltningen, men vi fikk en ¾ seier ved at Stortinget stilte seg bak prinsippet i det vi mente: jakt- og fiskerettene skulle ikke selges til eksklusivt og til høystbydende, men være for allmenheten.</a:t>
            </a:r>
          </a:p>
          <a:p>
            <a:endParaRPr lang="nb-NO" dirty="0"/>
          </a:p>
          <a:p>
            <a:r>
              <a:rPr lang="nb-NO" dirty="0"/>
              <a:t>Vi følger opp selskapet for å påse at Stortingets vedtak ivaretas, og i tillegg at landsmøtevedtaket om at jakt og fiske på disse eiendommene ikke skal ligge høyere enn prisnivået vi finner hos Statskog.</a:t>
            </a:r>
            <a:br>
              <a:rPr lang="nb-NO" dirty="0"/>
            </a:br>
            <a:br>
              <a:rPr lang="nb-NO" dirty="0"/>
            </a:br>
            <a:r>
              <a:rPr lang="nb-NO" dirty="0"/>
              <a:t>Dette er en seier på nasjonalt nivå. Vi ser at det i enkelte områder har rammet foreninger lokalt ved at de har «mistet» avtalene på disse områdene. Samtidig er det i helt i tråd med forbundets overordnede mål om å gjøre områder tilgjengelig for flest mulig. </a:t>
            </a:r>
          </a:p>
          <a:p>
            <a:endParaRPr lang="nb-NO" dirty="0"/>
          </a:p>
        </p:txBody>
      </p:sp>
      <p:sp>
        <p:nvSpPr>
          <p:cNvPr id="4" name="Plassholder for lysbildenummer 3"/>
          <p:cNvSpPr>
            <a:spLocks noGrp="1"/>
          </p:cNvSpPr>
          <p:nvPr>
            <p:ph type="sldNum" sz="quarter" idx="5"/>
          </p:nvPr>
        </p:nvSpPr>
        <p:spPr/>
        <p:txBody>
          <a:bodyPr/>
          <a:lstStyle/>
          <a:p>
            <a:fld id="{B9C3A9A6-AAE4-4961-88BE-BB03F189499A}" type="slidenum">
              <a:rPr lang="nb-NO" smtClean="0"/>
              <a:t>9</a:t>
            </a:fld>
            <a:endParaRPr lang="nb-NO"/>
          </a:p>
        </p:txBody>
      </p:sp>
    </p:spTree>
    <p:extLst>
      <p:ext uri="{BB962C8B-B14F-4D97-AF65-F5344CB8AC3E}">
        <p14:creationId xmlns:p14="http://schemas.microsoft.com/office/powerpoint/2010/main" val="295959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800"/>
              <a:t>Nytt av året er hvordan instruktørutdanningen er lagt opp. NJFF ønsker både mange og gode instruktører innen alle ordninger. Flere instruktører skaper mer aktivitet, flere tilbud til medlemmene våre og bedre jegere og fiskere. </a:t>
            </a:r>
            <a:br>
              <a:rPr lang="nb-NO" sz="1800" b="0" i="0" u="none" strike="noStrike">
                <a:solidFill>
                  <a:srgbClr val="FF0000"/>
                </a:solidFill>
                <a:effectLst/>
                <a:latin typeface="Aptos" panose="020B0004020202020204" pitchFamily="34" charset="0"/>
              </a:rPr>
            </a:br>
            <a:br>
              <a:rPr lang="nb-NO" sz="1800" b="0" i="0" u="none" strike="noStrike">
                <a:solidFill>
                  <a:srgbClr val="FF0000"/>
                </a:solidFill>
                <a:effectLst/>
                <a:latin typeface="Aptos" panose="020B0004020202020204" pitchFamily="34" charset="0"/>
              </a:rPr>
            </a:br>
            <a:r>
              <a:rPr lang="nb-NO" sz="1800" b="0" i="0" u="none" strike="noStrike">
                <a:solidFill>
                  <a:srgbClr val="FF0000"/>
                </a:solidFill>
                <a:effectLst/>
                <a:latin typeface="Aptos" panose="020B0004020202020204" pitchFamily="34" charset="0"/>
              </a:rPr>
              <a:t>All økonomi går gjennom forbundet sentralt og Jakt- og fiskesenteret bistår med sin spisskompetanse på administrasjon og gjennomføring av kurs. De setter opp</a:t>
            </a:r>
            <a:r>
              <a:rPr lang="nb-NO" sz="1800" b="0" i="0" u="none" strike="noStrike">
                <a:solidFill>
                  <a:srgbClr val="000000"/>
                </a:solidFill>
                <a:effectLst/>
                <a:latin typeface="Aptos" panose="020B0004020202020204" pitchFamily="34" charset="0"/>
              </a:rPr>
              <a:t> tid og sted i samarbeid med regionlagene. Her tas det </a:t>
            </a:r>
            <a:r>
              <a:rPr lang="nb-NO" sz="1800" b="0" i="0" u="none" strike="noStrike">
                <a:solidFill>
                  <a:srgbClr val="FF0000"/>
                </a:solidFill>
                <a:effectLst/>
                <a:latin typeface="Aptos" panose="020B0004020202020204" pitchFamily="34" charset="0"/>
              </a:rPr>
              <a:t>også</a:t>
            </a:r>
            <a:r>
              <a:rPr lang="nb-NO" sz="1800" b="0" i="0" u="none" strike="noStrike">
                <a:solidFill>
                  <a:srgbClr val="000000"/>
                </a:solidFill>
                <a:effectLst/>
                <a:latin typeface="Aptos" panose="020B0004020202020204" pitchFamily="34" charset="0"/>
              </a:rPr>
              <a:t> hensyn til innmeldte behov fra foreningene. </a:t>
            </a:r>
            <a:r>
              <a:rPr lang="nb-NO" sz="1800" b="0" i="0" u="none" strike="noStrike">
                <a:solidFill>
                  <a:srgbClr val="FF0000"/>
                </a:solidFill>
                <a:effectLst/>
                <a:latin typeface="Aptos" panose="020B0004020202020204" pitchFamily="34" charset="0"/>
              </a:rPr>
              <a:t>Det tilstrebes å sette opp instruktørkurs i grenseområder, så det kan komme deltakere fra flere regioner. </a:t>
            </a:r>
            <a:endParaRPr lang="nb-NO" sz="1800" b="0" i="0" u="none" strike="noStrike">
              <a:solidFill>
                <a:srgbClr val="000000"/>
              </a:solidFill>
              <a:effectLst/>
              <a:latin typeface="Aptos" panose="020B0004020202020204" pitchFamily="34" charset="0"/>
            </a:endParaRPr>
          </a:p>
          <a:p>
            <a:pPr algn="l"/>
            <a:r>
              <a:rPr lang="nb-NO" sz="1800" b="0" i="0" u="none" strike="noStrike">
                <a:solidFill>
                  <a:srgbClr val="000000"/>
                </a:solidFill>
                <a:effectLst/>
                <a:latin typeface="Aptos" panose="020B0004020202020204" pitchFamily="34" charset="0"/>
              </a:rPr>
              <a:t> </a:t>
            </a:r>
          </a:p>
          <a:p>
            <a:pPr algn="l"/>
            <a:r>
              <a:rPr lang="nb-NO" sz="1800" b="0" i="0" u="none" strike="noStrike">
                <a:solidFill>
                  <a:srgbClr val="000000"/>
                </a:solidFill>
                <a:effectLst/>
                <a:latin typeface="Aptos" panose="020B0004020202020204" pitchFamily="34" charset="0"/>
              </a:rPr>
              <a:t>For å holde et instruktørkurs må en være forbundsinstruktør.</a:t>
            </a:r>
          </a:p>
          <a:p>
            <a:pPr algn="l"/>
            <a:endParaRPr lang="nb-NO" sz="1800" b="0" i="0" u="none" strike="noStrike">
              <a:solidFill>
                <a:srgbClr val="000000"/>
              </a:solidFill>
              <a:effectLst/>
              <a:latin typeface="Aptos" panose="020B0004020202020204" pitchFamily="34" charset="0"/>
            </a:endParaRPr>
          </a:p>
          <a:p>
            <a:pPr algn="l"/>
            <a:r>
              <a:rPr lang="nb-NO" sz="1800" b="0" i="0" u="none" strike="noStrike">
                <a:solidFill>
                  <a:srgbClr val="000000"/>
                </a:solidFill>
                <a:effectLst/>
                <a:latin typeface="Aptos" panose="020B0004020202020204" pitchFamily="34" charset="0"/>
              </a:rPr>
              <a:t>Forbundsinstruktørene er ikke bundet til å virke kun for forbundet sentralt. </a:t>
            </a:r>
            <a:r>
              <a:rPr lang="nb-NO" sz="1800" b="0" i="0" u="none" strike="noStrike">
                <a:solidFill>
                  <a:srgbClr val="FF0000"/>
                </a:solidFill>
                <a:effectLst/>
                <a:latin typeface="Aptos" panose="020B0004020202020204" pitchFamily="34" charset="0"/>
              </a:rPr>
              <a:t>Vedkommende kan avholde andre kurs enn instruktørkurs om ønskelig i regionlaget, eksempelvis  «jakthund grunnkurs».</a:t>
            </a:r>
            <a:endParaRPr lang="nb-NO" sz="1800" b="0" i="0" u="none" strike="noStrike">
              <a:solidFill>
                <a:srgbClr val="000000"/>
              </a:solidFill>
              <a:effectLst/>
              <a:latin typeface="Aptos" panose="020B0004020202020204" pitchFamily="34" charset="0"/>
            </a:endParaRPr>
          </a:p>
          <a:p>
            <a:endParaRPr lang="nb-NO"/>
          </a:p>
        </p:txBody>
      </p:sp>
      <p:sp>
        <p:nvSpPr>
          <p:cNvPr id="4" name="Plassholder for lysbildenummer 3"/>
          <p:cNvSpPr>
            <a:spLocks noGrp="1"/>
          </p:cNvSpPr>
          <p:nvPr>
            <p:ph type="sldNum" sz="quarter" idx="5"/>
          </p:nvPr>
        </p:nvSpPr>
        <p:spPr/>
        <p:txBody>
          <a:bodyPr/>
          <a:lstStyle/>
          <a:p>
            <a:fld id="{E39ADBE5-643C-134D-B93B-D71F31225730}" type="slidenum">
              <a:rPr lang="nb-NO" smtClean="0"/>
              <a:t>10</a:t>
            </a:fld>
            <a:endParaRPr lang="nb-NO"/>
          </a:p>
        </p:txBody>
      </p:sp>
    </p:spTree>
    <p:extLst>
      <p:ext uri="{BB962C8B-B14F-4D97-AF65-F5344CB8AC3E}">
        <p14:creationId xmlns:p14="http://schemas.microsoft.com/office/powerpoint/2010/main" val="4216091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tx1"/>
        </a:solidFill>
        <a:effectLst/>
      </p:bgPr>
    </p:bg>
    <p:spTree>
      <p:nvGrpSpPr>
        <p:cNvPr id="1" name=""/>
        <p:cNvGrpSpPr/>
        <p:nvPr/>
      </p:nvGrpSpPr>
      <p:grpSpPr>
        <a:xfrm>
          <a:off x="0" y="0"/>
          <a:ext cx="0" cy="0"/>
          <a:chOff x="0" y="0"/>
          <a:chExt cx="0" cy="0"/>
        </a:xfrm>
      </p:grpSpPr>
      <p:pic>
        <p:nvPicPr>
          <p:cNvPr id="9" name="Bilde 8" descr="Et bilde som inneholder tre, røyk, mørk, skog&#10;&#10;Automatisk generert beskrivelse">
            <a:extLst>
              <a:ext uri="{FF2B5EF4-FFF2-40B4-BE49-F238E27FC236}">
                <a16:creationId xmlns:a16="http://schemas.microsoft.com/office/drawing/2014/main" id="{791DD149-6689-72A5-690A-0DDB46F4C094}"/>
              </a:ext>
            </a:extLst>
          </p:cNvPr>
          <p:cNvPicPr>
            <a:picLocks noChangeAspect="1"/>
          </p:cNvPicPr>
          <p:nvPr userDrawn="1"/>
        </p:nvPicPr>
        <p:blipFill rotWithShape="1">
          <a:blip r:embed="rId2">
            <a:alphaModFix amt="15000"/>
          </a:blip>
          <a:srcRect l="9046" t="26041" r="26932" b="21514"/>
          <a:stretch/>
        </p:blipFill>
        <p:spPr>
          <a:xfrm flipH="1">
            <a:off x="-2" y="0"/>
            <a:ext cx="12192001" cy="6858000"/>
          </a:xfrm>
          <a:prstGeom prst="rect">
            <a:avLst/>
          </a:prstGeom>
        </p:spPr>
      </p:pic>
      <p:pic>
        <p:nvPicPr>
          <p:cNvPr id="2" name="Bilde 1" descr="Et bilde som inneholder tekst&#10;&#10;Automatisk generert beskrivelse">
            <a:extLst>
              <a:ext uri="{FF2B5EF4-FFF2-40B4-BE49-F238E27FC236}">
                <a16:creationId xmlns:a16="http://schemas.microsoft.com/office/drawing/2014/main" id="{ABB2DE6F-536D-862B-A148-B0E425550D10}"/>
              </a:ext>
            </a:extLst>
          </p:cNvPr>
          <p:cNvPicPr>
            <a:picLocks noChangeAspect="1"/>
          </p:cNvPicPr>
          <p:nvPr userDrawn="1"/>
        </p:nvPicPr>
        <p:blipFill>
          <a:blip r:embed="rId3"/>
          <a:stretch>
            <a:fillRect/>
          </a:stretch>
        </p:blipFill>
        <p:spPr>
          <a:xfrm>
            <a:off x="3093732" y="2457335"/>
            <a:ext cx="6004536" cy="1943330"/>
          </a:xfrm>
          <a:prstGeom prst="rect">
            <a:avLst/>
          </a:prstGeom>
        </p:spPr>
      </p:pic>
    </p:spTree>
    <p:extLst>
      <p:ext uri="{BB962C8B-B14F-4D97-AF65-F5344CB8AC3E}">
        <p14:creationId xmlns:p14="http://schemas.microsoft.com/office/powerpoint/2010/main" val="212780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endCondLst>
                                    <p:cond evt="onNext" delay="0">
                                      <p:tgtEl>
                                        <p:sldTgt/>
                                      </p:tgtEl>
                                    </p:cond>
                                  </p:endCondLst>
                                  <p:childTnLst>
                                    <p:animScale>
                                      <p:cBhvr>
                                        <p:cTn id="6" dur="15000" fill="hold"/>
                                        <p:tgtEl>
                                          <p:spTgt spid="9"/>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 og tekst blå">
    <p:bg>
      <p:bgPr>
        <a:solidFill>
          <a:schemeClr val="tx1"/>
        </a:solidFill>
        <a:effectLst/>
      </p:bgPr>
    </p:bg>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BD1B2916-B229-BA36-5CA1-EABE77787B75}"/>
              </a:ext>
            </a:extLst>
          </p:cNvPr>
          <p:cNvSpPr>
            <a:spLocks noGrp="1"/>
          </p:cNvSpPr>
          <p:nvPr>
            <p:ph sz="half" idx="2" hasCustomPrompt="1"/>
          </p:nvPr>
        </p:nvSpPr>
        <p:spPr>
          <a:xfrm>
            <a:off x="6172200" y="2166730"/>
            <a:ext cx="5287962" cy="3932099"/>
          </a:xfrm>
        </p:spPr>
        <p:txBody>
          <a:bodyPr tIns="0">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10">
            <a:extLst>
              <a:ext uri="{FF2B5EF4-FFF2-40B4-BE49-F238E27FC236}">
                <a16:creationId xmlns:a16="http://schemas.microsoft.com/office/drawing/2014/main" id="{5CFA8709-A916-1B9E-16B0-9853D1B766A5}"/>
              </a:ext>
            </a:extLst>
          </p:cNvPr>
          <p:cNvSpPr>
            <a:spLocks noGrp="1"/>
          </p:cNvSpPr>
          <p:nvPr>
            <p:ph type="body" sz="quarter" idx="13" hasCustomPrompt="1"/>
          </p:nvPr>
        </p:nvSpPr>
        <p:spPr>
          <a:xfrm>
            <a:off x="6172199" y="759171"/>
            <a:ext cx="5287963"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tx2"/>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
        <p:nvSpPr>
          <p:cNvPr id="15" name="Plassholder for bilde 14">
            <a:extLst>
              <a:ext uri="{FF2B5EF4-FFF2-40B4-BE49-F238E27FC236}">
                <a16:creationId xmlns:a16="http://schemas.microsoft.com/office/drawing/2014/main" id="{80979364-952E-811C-506A-0A0F2EA407A9}"/>
              </a:ext>
            </a:extLst>
          </p:cNvPr>
          <p:cNvSpPr>
            <a:spLocks noGrp="1"/>
          </p:cNvSpPr>
          <p:nvPr>
            <p:ph type="pic" sz="quarter" idx="14" hasCustomPrompt="1"/>
          </p:nvPr>
        </p:nvSpPr>
        <p:spPr>
          <a:xfrm>
            <a:off x="1" y="0"/>
            <a:ext cx="5466521" cy="6858000"/>
          </a:xfrm>
          <a:solidFill>
            <a:schemeClr val="accent4">
              <a:lumMod val="95000"/>
            </a:schemeClr>
          </a:solidFill>
        </p:spPr>
        <p:txBody>
          <a:bodyPr anchor="ctr"/>
          <a:lstStyle>
            <a:lvl1pPr marL="0" indent="0" algn="ctr">
              <a:buNone/>
              <a:defRPr>
                <a:solidFill>
                  <a:schemeClr val="bg1"/>
                </a:solidFill>
              </a:defRPr>
            </a:lvl1pPr>
          </a:lstStyle>
          <a:p>
            <a:r>
              <a:rPr lang="nb-NO"/>
              <a:t>Sett inn bilde</a:t>
            </a:r>
          </a:p>
        </p:txBody>
      </p:sp>
    </p:spTree>
    <p:extLst>
      <p:ext uri="{BB962C8B-B14F-4D97-AF65-F5344CB8AC3E}">
        <p14:creationId xmlns:p14="http://schemas.microsoft.com/office/powerpoint/2010/main" val="390915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 og tekst blå 2">
    <p:bg>
      <p:bgPr>
        <a:solidFill>
          <a:schemeClr val="tx1"/>
        </a:solidFill>
        <a:effectLst/>
      </p:bgPr>
    </p:bg>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BD1B2916-B229-BA36-5CA1-EABE77787B75}"/>
              </a:ext>
            </a:extLst>
          </p:cNvPr>
          <p:cNvSpPr>
            <a:spLocks noGrp="1"/>
          </p:cNvSpPr>
          <p:nvPr>
            <p:ph sz="half" idx="2" hasCustomPrompt="1"/>
          </p:nvPr>
        </p:nvSpPr>
        <p:spPr>
          <a:xfrm>
            <a:off x="731839" y="2166730"/>
            <a:ext cx="5287962" cy="3932099"/>
          </a:xfrm>
        </p:spPr>
        <p:txBody>
          <a:bodyPr tIns="0">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bilde 14">
            <a:extLst>
              <a:ext uri="{FF2B5EF4-FFF2-40B4-BE49-F238E27FC236}">
                <a16:creationId xmlns:a16="http://schemas.microsoft.com/office/drawing/2014/main" id="{80979364-952E-811C-506A-0A0F2EA407A9}"/>
              </a:ext>
            </a:extLst>
          </p:cNvPr>
          <p:cNvSpPr>
            <a:spLocks noGrp="1"/>
          </p:cNvSpPr>
          <p:nvPr>
            <p:ph type="pic" sz="quarter" idx="14" hasCustomPrompt="1"/>
          </p:nvPr>
        </p:nvSpPr>
        <p:spPr>
          <a:xfrm>
            <a:off x="6725479" y="0"/>
            <a:ext cx="5466521" cy="6858000"/>
          </a:xfrm>
          <a:solidFill>
            <a:schemeClr val="accent4">
              <a:lumMod val="95000"/>
            </a:schemeClr>
          </a:solidFill>
        </p:spPr>
        <p:txBody>
          <a:bodyPr anchor="ctr"/>
          <a:lstStyle>
            <a:lvl1pPr marL="0" indent="0" algn="ctr">
              <a:buNone/>
              <a:defRPr>
                <a:solidFill>
                  <a:schemeClr val="bg1"/>
                </a:solidFill>
              </a:defRPr>
            </a:lvl1pPr>
          </a:lstStyle>
          <a:p>
            <a:r>
              <a:rPr lang="nb-NO"/>
              <a:t>Sett inn bilde</a:t>
            </a:r>
          </a:p>
        </p:txBody>
      </p:sp>
      <p:sp>
        <p:nvSpPr>
          <p:cNvPr id="2" name="Plassholder for tekst 10">
            <a:extLst>
              <a:ext uri="{FF2B5EF4-FFF2-40B4-BE49-F238E27FC236}">
                <a16:creationId xmlns:a16="http://schemas.microsoft.com/office/drawing/2014/main" id="{762D8FBB-2368-A2FB-ABD7-77BBE9BAB97F}"/>
              </a:ext>
            </a:extLst>
          </p:cNvPr>
          <p:cNvSpPr>
            <a:spLocks noGrp="1"/>
          </p:cNvSpPr>
          <p:nvPr>
            <p:ph type="body" sz="quarter" idx="13" hasCustomPrompt="1"/>
          </p:nvPr>
        </p:nvSpPr>
        <p:spPr>
          <a:xfrm>
            <a:off x="731838" y="759171"/>
            <a:ext cx="5287963"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tx2"/>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Tree>
    <p:extLst>
      <p:ext uri="{BB962C8B-B14F-4D97-AF65-F5344CB8AC3E}">
        <p14:creationId xmlns:p14="http://schemas.microsoft.com/office/powerpoint/2010/main" val="1566887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Bilde og tekst blå 2">
    <p:bg>
      <p:bgPr>
        <a:solidFill>
          <a:schemeClr val="tx1"/>
        </a:solidFill>
        <a:effectLst/>
      </p:bgPr>
    </p:bg>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BD1B2916-B229-BA36-5CA1-EABE77787B75}"/>
              </a:ext>
            </a:extLst>
          </p:cNvPr>
          <p:cNvSpPr>
            <a:spLocks noGrp="1"/>
          </p:cNvSpPr>
          <p:nvPr>
            <p:ph sz="half" idx="2" hasCustomPrompt="1"/>
          </p:nvPr>
        </p:nvSpPr>
        <p:spPr>
          <a:xfrm>
            <a:off x="731838" y="2166730"/>
            <a:ext cx="5806121" cy="3932099"/>
          </a:xfrm>
        </p:spPr>
        <p:txBody>
          <a:bodyPr tIns="0">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bilde 14">
            <a:extLst>
              <a:ext uri="{FF2B5EF4-FFF2-40B4-BE49-F238E27FC236}">
                <a16:creationId xmlns:a16="http://schemas.microsoft.com/office/drawing/2014/main" id="{80979364-952E-811C-506A-0A0F2EA407A9}"/>
              </a:ext>
            </a:extLst>
          </p:cNvPr>
          <p:cNvSpPr>
            <a:spLocks noGrp="1"/>
          </p:cNvSpPr>
          <p:nvPr>
            <p:ph type="pic" sz="quarter" idx="14" hasCustomPrompt="1"/>
          </p:nvPr>
        </p:nvSpPr>
        <p:spPr>
          <a:xfrm>
            <a:off x="6803136" y="728662"/>
            <a:ext cx="4657025" cy="2636330"/>
          </a:xfrm>
          <a:solidFill>
            <a:schemeClr val="accent4">
              <a:lumMod val="95000"/>
            </a:schemeClr>
          </a:solidFill>
        </p:spPr>
        <p:txBody>
          <a:bodyPr anchor="ctr"/>
          <a:lstStyle>
            <a:lvl1pPr marL="0" indent="0" algn="ctr">
              <a:buNone/>
              <a:defRPr>
                <a:solidFill>
                  <a:schemeClr val="bg1"/>
                </a:solidFill>
              </a:defRPr>
            </a:lvl1pPr>
          </a:lstStyle>
          <a:p>
            <a:r>
              <a:rPr lang="nb-NO"/>
              <a:t>Sett inn bilde</a:t>
            </a:r>
          </a:p>
        </p:txBody>
      </p:sp>
      <p:sp>
        <p:nvSpPr>
          <p:cNvPr id="7" name="Plassholder for bilde 14">
            <a:extLst>
              <a:ext uri="{FF2B5EF4-FFF2-40B4-BE49-F238E27FC236}">
                <a16:creationId xmlns:a16="http://schemas.microsoft.com/office/drawing/2014/main" id="{C8C999EC-854B-3632-0B5D-20906CECEF45}"/>
              </a:ext>
            </a:extLst>
          </p:cNvPr>
          <p:cNvSpPr>
            <a:spLocks noGrp="1"/>
          </p:cNvSpPr>
          <p:nvPr>
            <p:ph type="pic" sz="quarter" idx="15" hasCustomPrompt="1"/>
          </p:nvPr>
        </p:nvSpPr>
        <p:spPr>
          <a:xfrm>
            <a:off x="6803136" y="3493008"/>
            <a:ext cx="4657025" cy="2624327"/>
          </a:xfrm>
          <a:solidFill>
            <a:schemeClr val="accent4">
              <a:lumMod val="95000"/>
            </a:schemeClr>
          </a:solidFill>
        </p:spPr>
        <p:txBody>
          <a:bodyPr anchor="ctr"/>
          <a:lstStyle>
            <a:lvl1pPr marL="0" indent="0" algn="ctr">
              <a:buNone/>
              <a:defRPr>
                <a:solidFill>
                  <a:schemeClr val="bg1"/>
                </a:solidFill>
              </a:defRPr>
            </a:lvl1pPr>
          </a:lstStyle>
          <a:p>
            <a:r>
              <a:rPr lang="nb-NO"/>
              <a:t>Sett inn bilde</a:t>
            </a:r>
          </a:p>
        </p:txBody>
      </p:sp>
      <p:sp>
        <p:nvSpPr>
          <p:cNvPr id="2" name="Plassholder for tekst 10">
            <a:extLst>
              <a:ext uri="{FF2B5EF4-FFF2-40B4-BE49-F238E27FC236}">
                <a16:creationId xmlns:a16="http://schemas.microsoft.com/office/drawing/2014/main" id="{621E52CB-3FDA-719C-D753-86771397D538}"/>
              </a:ext>
            </a:extLst>
          </p:cNvPr>
          <p:cNvSpPr>
            <a:spLocks noGrp="1"/>
          </p:cNvSpPr>
          <p:nvPr>
            <p:ph type="body" sz="quarter" idx="13" hasCustomPrompt="1"/>
          </p:nvPr>
        </p:nvSpPr>
        <p:spPr>
          <a:xfrm>
            <a:off x="731838" y="759171"/>
            <a:ext cx="5287963"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tx2"/>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Tree>
    <p:extLst>
      <p:ext uri="{BB962C8B-B14F-4D97-AF65-F5344CB8AC3E}">
        <p14:creationId xmlns:p14="http://schemas.microsoft.com/office/powerpoint/2010/main" val="137265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34AF7A36-427C-26B3-B249-CF2266F798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65126"/>
            <a:ext cx="6648138" cy="6492874"/>
          </a:xfrm>
          <a:prstGeom prst="rect">
            <a:avLst/>
          </a:prstGeom>
        </p:spPr>
      </p:pic>
      <p:sp>
        <p:nvSpPr>
          <p:cNvPr id="4" name="Picture Placeholder 3">
            <a:extLst>
              <a:ext uri="{FF2B5EF4-FFF2-40B4-BE49-F238E27FC236}">
                <a16:creationId xmlns:a16="http://schemas.microsoft.com/office/drawing/2014/main" id="{98876F92-AB8D-24EE-8A80-DD0EA4FE2CE7}"/>
              </a:ext>
            </a:extLst>
          </p:cNvPr>
          <p:cNvSpPr>
            <a:spLocks noGrp="1"/>
          </p:cNvSpPr>
          <p:nvPr>
            <p:ph type="pic" sz="quarter" idx="13" hasCustomPrompt="1"/>
          </p:nvPr>
        </p:nvSpPr>
        <p:spPr>
          <a:xfrm>
            <a:off x="0" y="1330036"/>
            <a:ext cx="5510151" cy="4167476"/>
          </a:xfrm>
          <a:solidFill>
            <a:schemeClr val="accent4">
              <a:lumMod val="95000"/>
            </a:schemeClr>
          </a:solidFill>
        </p:spPr>
        <p:txBody>
          <a:bodyPr anchor="ctr" anchorCtr="1"/>
          <a:lstStyle>
            <a:lvl1pPr marL="0" indent="0">
              <a:buFontTx/>
              <a:buNone/>
              <a:defRPr/>
            </a:lvl1pPr>
          </a:lstStyle>
          <a:p>
            <a:pPr marL="280988" marR="0" lvl="0" indent="-280988" algn="l" defTabSz="914400" rtl="0" eaLnBrk="1" fontAlgn="auto" latinLnBrk="0" hangingPunct="1">
              <a:lnSpc>
                <a:spcPct val="90000"/>
              </a:lnSpc>
              <a:spcBef>
                <a:spcPts val="1000"/>
              </a:spcBef>
              <a:spcAft>
                <a:spcPts val="0"/>
              </a:spcAft>
              <a:buClr>
                <a:srgbClr val="003C67"/>
              </a:buClr>
              <a:buSzTx/>
              <a:buFont typeface="Arial"/>
              <a:buNone/>
              <a:tabLst/>
              <a:defRPr/>
            </a:pPr>
            <a:r>
              <a:rPr lang="en-US"/>
              <a:t> Sett inn </a:t>
            </a:r>
            <a:r>
              <a:rPr lang="en-US" err="1"/>
              <a:t>bilde</a:t>
            </a:r>
            <a:endParaRPr lang="en-US"/>
          </a:p>
        </p:txBody>
      </p:sp>
      <p:sp>
        <p:nvSpPr>
          <p:cNvPr id="5" name="Plassholder for innhold 3">
            <a:extLst>
              <a:ext uri="{FF2B5EF4-FFF2-40B4-BE49-F238E27FC236}">
                <a16:creationId xmlns:a16="http://schemas.microsoft.com/office/drawing/2014/main" id="{2E3CCCCD-368D-1B40-E492-9DA09F1C59B8}"/>
              </a:ext>
            </a:extLst>
          </p:cNvPr>
          <p:cNvSpPr>
            <a:spLocks noGrp="1"/>
          </p:cNvSpPr>
          <p:nvPr>
            <p:ph sz="half" idx="2" hasCustomPrompt="1"/>
          </p:nvPr>
        </p:nvSpPr>
        <p:spPr>
          <a:xfrm>
            <a:off x="6648138" y="2166730"/>
            <a:ext cx="4812025" cy="3932099"/>
          </a:xfrm>
        </p:spPr>
        <p:txBody>
          <a:bodyPr tIns="0">
            <a:normAutofit/>
          </a:bodyPr>
          <a:lstStyle>
            <a:lvl1pPr>
              <a:defRPr sz="1800"/>
            </a:lvl1pPr>
            <a:lvl2pPr>
              <a:defRPr sz="1600"/>
            </a:lvl2pPr>
            <a:lvl3pPr>
              <a:defRPr sz="1400"/>
            </a:lvl3pPr>
            <a:lvl4pPr>
              <a:defRPr sz="1200"/>
            </a:lvl4pPr>
            <a:lvl5pPr>
              <a:defRPr sz="1200"/>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10">
            <a:extLst>
              <a:ext uri="{FF2B5EF4-FFF2-40B4-BE49-F238E27FC236}">
                <a16:creationId xmlns:a16="http://schemas.microsoft.com/office/drawing/2014/main" id="{A62AC6D7-DD09-61F6-D815-99F4CB41EFB8}"/>
              </a:ext>
            </a:extLst>
          </p:cNvPr>
          <p:cNvSpPr>
            <a:spLocks noGrp="1"/>
          </p:cNvSpPr>
          <p:nvPr>
            <p:ph type="body" sz="quarter" idx="14" hasCustomPrompt="1"/>
          </p:nvPr>
        </p:nvSpPr>
        <p:spPr>
          <a:xfrm>
            <a:off x="6648138" y="759171"/>
            <a:ext cx="4812026"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bg1"/>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Tree>
    <p:extLst>
      <p:ext uri="{BB962C8B-B14F-4D97-AF65-F5344CB8AC3E}">
        <p14:creationId xmlns:p14="http://schemas.microsoft.com/office/powerpoint/2010/main" val="3956986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bil">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18F4E603-9BBC-3B45-A63D-5DB30A9DAB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228" y="502920"/>
            <a:ext cx="3382201" cy="6014169"/>
          </a:xfrm>
          <a:prstGeom prst="rect">
            <a:avLst/>
          </a:prstGeom>
        </p:spPr>
      </p:pic>
      <p:sp>
        <p:nvSpPr>
          <p:cNvPr id="5" name="Picture Placeholder 3">
            <a:extLst>
              <a:ext uri="{FF2B5EF4-FFF2-40B4-BE49-F238E27FC236}">
                <a16:creationId xmlns:a16="http://schemas.microsoft.com/office/drawing/2014/main" id="{6CAFC748-44B5-B55F-9547-3761F25160A1}"/>
              </a:ext>
            </a:extLst>
          </p:cNvPr>
          <p:cNvSpPr>
            <a:spLocks noGrp="1"/>
          </p:cNvSpPr>
          <p:nvPr>
            <p:ph type="pic" sz="quarter" idx="14" hasCustomPrompt="1"/>
          </p:nvPr>
        </p:nvSpPr>
        <p:spPr>
          <a:xfrm>
            <a:off x="1755353" y="1426266"/>
            <a:ext cx="2277151" cy="4167476"/>
          </a:xfrm>
          <a:solidFill>
            <a:schemeClr val="accent4">
              <a:lumMod val="95000"/>
            </a:schemeClr>
          </a:solidFill>
        </p:spPr>
        <p:txBody>
          <a:bodyPr anchor="ctr" anchorCtr="1"/>
          <a:lstStyle>
            <a:lvl1pPr marL="0" indent="0" algn="ctr">
              <a:buFontTx/>
              <a:buNone/>
              <a:defRPr/>
            </a:lvl1pPr>
          </a:lstStyle>
          <a:p>
            <a:pPr marL="280988" marR="0" lvl="0" indent="-280988" algn="l" defTabSz="914400" rtl="0" eaLnBrk="1" fontAlgn="auto" latinLnBrk="0" hangingPunct="1">
              <a:lnSpc>
                <a:spcPct val="90000"/>
              </a:lnSpc>
              <a:spcBef>
                <a:spcPts val="1000"/>
              </a:spcBef>
              <a:spcAft>
                <a:spcPts val="0"/>
              </a:spcAft>
              <a:buClr>
                <a:srgbClr val="003C67"/>
              </a:buClr>
              <a:buSzTx/>
              <a:buFont typeface="Arial"/>
              <a:buNone/>
              <a:tabLst/>
              <a:defRPr/>
            </a:pPr>
            <a:r>
              <a:rPr lang="en-US"/>
              <a:t> Sett inn bilde</a:t>
            </a:r>
          </a:p>
        </p:txBody>
      </p:sp>
      <p:sp>
        <p:nvSpPr>
          <p:cNvPr id="6" name="Plassholder for innhold 3">
            <a:extLst>
              <a:ext uri="{FF2B5EF4-FFF2-40B4-BE49-F238E27FC236}">
                <a16:creationId xmlns:a16="http://schemas.microsoft.com/office/drawing/2014/main" id="{5F950C30-483B-374F-6487-43D363034A25}"/>
              </a:ext>
            </a:extLst>
          </p:cNvPr>
          <p:cNvSpPr>
            <a:spLocks noGrp="1"/>
          </p:cNvSpPr>
          <p:nvPr>
            <p:ph sz="half" idx="2" hasCustomPrompt="1"/>
          </p:nvPr>
        </p:nvSpPr>
        <p:spPr>
          <a:xfrm>
            <a:off x="4957110" y="2166730"/>
            <a:ext cx="6503053" cy="3932099"/>
          </a:xfrm>
        </p:spPr>
        <p:txBody>
          <a:bodyPr tIns="0">
            <a:normAutofit/>
          </a:bodyPr>
          <a:lstStyle>
            <a:lvl1pPr>
              <a:defRPr sz="1800"/>
            </a:lvl1pPr>
            <a:lvl2pPr>
              <a:defRPr sz="1600"/>
            </a:lvl2pPr>
            <a:lvl3pPr>
              <a:defRPr sz="1400"/>
            </a:lvl3pPr>
            <a:lvl4pPr>
              <a:defRPr sz="1200"/>
            </a:lvl4pPr>
            <a:lvl5pPr>
              <a:defRPr sz="1200"/>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10">
            <a:extLst>
              <a:ext uri="{FF2B5EF4-FFF2-40B4-BE49-F238E27FC236}">
                <a16:creationId xmlns:a16="http://schemas.microsoft.com/office/drawing/2014/main" id="{4A8A709F-FAB5-24B3-F63A-9D7EBA7BCF6E}"/>
              </a:ext>
            </a:extLst>
          </p:cNvPr>
          <p:cNvSpPr>
            <a:spLocks noGrp="1"/>
          </p:cNvSpPr>
          <p:nvPr>
            <p:ph type="body" sz="quarter" idx="15" hasCustomPrompt="1"/>
          </p:nvPr>
        </p:nvSpPr>
        <p:spPr>
          <a:xfrm>
            <a:off x="4957109" y="759171"/>
            <a:ext cx="6503053"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bg1"/>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Tree>
    <p:extLst>
      <p:ext uri="{BB962C8B-B14F-4D97-AF65-F5344CB8AC3E}">
        <p14:creationId xmlns:p14="http://schemas.microsoft.com/office/powerpoint/2010/main" val="3668183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gende bilde m/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73D2D6-A707-DACE-87C9-E39D69E466DC}"/>
              </a:ext>
            </a:extLst>
          </p:cNvPr>
          <p:cNvSpPr>
            <a:spLocks noGrp="1"/>
          </p:cNvSpPr>
          <p:nvPr>
            <p:ph type="title"/>
          </p:nvPr>
        </p:nvSpPr>
        <p:spPr>
          <a:xfrm>
            <a:off x="731837" y="4537647"/>
            <a:ext cx="10728325" cy="558419"/>
          </a:xfrm>
        </p:spPr>
        <p:txBody>
          <a:bodyPr>
            <a:noAutofit/>
          </a:bodyPr>
          <a:lstStyle>
            <a:lvl1pPr algn="ctr">
              <a:defRPr sz="3600"/>
            </a:lvl1pPr>
          </a:lstStyle>
          <a:p>
            <a:r>
              <a:rPr lang="nb-NO"/>
              <a:t>Klikk for å redigere tittelstil</a:t>
            </a:r>
          </a:p>
        </p:txBody>
      </p:sp>
      <p:sp>
        <p:nvSpPr>
          <p:cNvPr id="4" name="Plassholder for innhold 3">
            <a:extLst>
              <a:ext uri="{FF2B5EF4-FFF2-40B4-BE49-F238E27FC236}">
                <a16:creationId xmlns:a16="http://schemas.microsoft.com/office/drawing/2014/main" id="{CACA2F05-3070-0E16-80CE-AA344A8FCA6F}"/>
              </a:ext>
            </a:extLst>
          </p:cNvPr>
          <p:cNvSpPr>
            <a:spLocks noGrp="1"/>
          </p:cNvSpPr>
          <p:nvPr>
            <p:ph sz="half" idx="2"/>
          </p:nvPr>
        </p:nvSpPr>
        <p:spPr>
          <a:xfrm>
            <a:off x="731838" y="5208969"/>
            <a:ext cx="10728325" cy="920369"/>
          </a:xfrm>
        </p:spPr>
        <p:txBody>
          <a:bodyPr>
            <a:normAutofit/>
          </a:bodyPr>
          <a:lstStyle>
            <a:lvl1pPr marL="0" indent="0" algn="ctr">
              <a:buNone/>
              <a:defRPr sz="1800"/>
            </a:lvl1pPr>
            <a:lvl2pPr marL="216000" indent="0">
              <a:buNone/>
              <a:defRPr/>
            </a:lvl2pPr>
            <a:lvl3pPr marL="432000" indent="0">
              <a:buNone/>
              <a:defRPr/>
            </a:lvl3pPr>
            <a:lvl4pPr marL="648100" indent="0">
              <a:buNone/>
              <a:defRPr/>
            </a:lvl4pPr>
            <a:lvl5pPr marL="864100" indent="0">
              <a:buNone/>
              <a:defRPr/>
            </a:lvl5pPr>
          </a:lstStyle>
          <a:p>
            <a:pPr lvl="0"/>
            <a:r>
              <a:rPr lang="nb-NO"/>
              <a:t>Klikk for å redigere tekststiler i malen</a:t>
            </a:r>
          </a:p>
        </p:txBody>
      </p:sp>
      <p:sp>
        <p:nvSpPr>
          <p:cNvPr id="13" name="Plassholder for bilde 12">
            <a:extLst>
              <a:ext uri="{FF2B5EF4-FFF2-40B4-BE49-F238E27FC236}">
                <a16:creationId xmlns:a16="http://schemas.microsoft.com/office/drawing/2014/main" id="{6FBE97DB-F082-185B-CF61-4AD8EFE7E628}"/>
              </a:ext>
            </a:extLst>
          </p:cNvPr>
          <p:cNvSpPr>
            <a:spLocks noGrp="1"/>
          </p:cNvSpPr>
          <p:nvPr>
            <p:ph type="pic" sz="quarter" idx="10"/>
          </p:nvPr>
        </p:nvSpPr>
        <p:spPr>
          <a:xfrm>
            <a:off x="0" y="0"/>
            <a:ext cx="12192000" cy="4206240"/>
          </a:xfrm>
          <a:solidFill>
            <a:schemeClr val="accent4">
              <a:lumMod val="95000"/>
            </a:schemeClr>
          </a:solidFill>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2018575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6" name="Plassholder for innhold 3">
            <a:extLst>
              <a:ext uri="{FF2B5EF4-FFF2-40B4-BE49-F238E27FC236}">
                <a16:creationId xmlns:a16="http://schemas.microsoft.com/office/drawing/2014/main" id="{7645EB6C-4340-75C7-DD4B-C8A0D3CB5038}"/>
              </a:ext>
            </a:extLst>
          </p:cNvPr>
          <p:cNvSpPr>
            <a:spLocks noGrp="1"/>
          </p:cNvSpPr>
          <p:nvPr>
            <p:ph sz="half" idx="2" hasCustomPrompt="1"/>
          </p:nvPr>
        </p:nvSpPr>
        <p:spPr>
          <a:xfrm>
            <a:off x="6324293" y="4379977"/>
            <a:ext cx="5069131" cy="1749361"/>
          </a:xfrm>
        </p:spPr>
        <p:txBody>
          <a:bodyPr tIns="0">
            <a:normAutofit/>
          </a:bodyPr>
          <a:lstStyle>
            <a:lvl1pPr>
              <a:defRPr sz="1800"/>
            </a:lvl1pPr>
            <a:lvl2pPr>
              <a:defRPr sz="1600"/>
            </a:lvl2pPr>
            <a:lvl3pPr>
              <a:defRPr sz="1400"/>
            </a:lvl3pPr>
            <a:lvl4pPr>
              <a:defRPr sz="1200"/>
            </a:lvl4pPr>
            <a:lvl5pPr>
              <a:defRPr sz="1200"/>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10">
            <a:extLst>
              <a:ext uri="{FF2B5EF4-FFF2-40B4-BE49-F238E27FC236}">
                <a16:creationId xmlns:a16="http://schemas.microsoft.com/office/drawing/2014/main" id="{35A71E6F-BD10-62C0-E9A1-FAE82057DFFC}"/>
              </a:ext>
            </a:extLst>
          </p:cNvPr>
          <p:cNvSpPr>
            <a:spLocks noGrp="1"/>
          </p:cNvSpPr>
          <p:nvPr>
            <p:ph type="body" sz="quarter" idx="13" hasCustomPrompt="1"/>
          </p:nvPr>
        </p:nvSpPr>
        <p:spPr>
          <a:xfrm>
            <a:off x="731839" y="4181666"/>
            <a:ext cx="5155840" cy="804453"/>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bg1"/>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
        <p:nvSpPr>
          <p:cNvPr id="9" name="Plassholder for bilde 14">
            <a:extLst>
              <a:ext uri="{FF2B5EF4-FFF2-40B4-BE49-F238E27FC236}">
                <a16:creationId xmlns:a16="http://schemas.microsoft.com/office/drawing/2014/main" id="{31DF1022-0FAC-7B7E-0FB6-7256467563D8}"/>
              </a:ext>
            </a:extLst>
          </p:cNvPr>
          <p:cNvSpPr>
            <a:spLocks noGrp="1"/>
          </p:cNvSpPr>
          <p:nvPr>
            <p:ph type="pic" sz="quarter" idx="15" hasCustomPrompt="1"/>
          </p:nvPr>
        </p:nvSpPr>
        <p:spPr>
          <a:xfrm>
            <a:off x="0" y="1"/>
            <a:ext cx="6016753" cy="3758184"/>
          </a:xfrm>
          <a:solidFill>
            <a:schemeClr val="accent4">
              <a:lumMod val="95000"/>
            </a:schemeClr>
          </a:solidFill>
        </p:spPr>
        <p:txBody>
          <a:bodyPr anchor="ctr"/>
          <a:lstStyle>
            <a:lvl1pPr marL="0" indent="0" algn="ctr">
              <a:buNone/>
              <a:defRPr/>
            </a:lvl1pPr>
          </a:lstStyle>
          <a:p>
            <a:r>
              <a:rPr lang="nb-NO"/>
              <a:t>Sett inn bilde</a:t>
            </a:r>
          </a:p>
        </p:txBody>
      </p:sp>
      <p:sp>
        <p:nvSpPr>
          <p:cNvPr id="11" name="Plassholder for bilde 14">
            <a:extLst>
              <a:ext uri="{FF2B5EF4-FFF2-40B4-BE49-F238E27FC236}">
                <a16:creationId xmlns:a16="http://schemas.microsoft.com/office/drawing/2014/main" id="{7E83204B-293C-21C4-695A-BAF3EA92EE1E}"/>
              </a:ext>
            </a:extLst>
          </p:cNvPr>
          <p:cNvSpPr>
            <a:spLocks noGrp="1"/>
          </p:cNvSpPr>
          <p:nvPr>
            <p:ph type="pic" sz="quarter" idx="16" hasCustomPrompt="1"/>
          </p:nvPr>
        </p:nvSpPr>
        <p:spPr>
          <a:xfrm>
            <a:off x="6172516" y="1"/>
            <a:ext cx="6019483" cy="3758184"/>
          </a:xfrm>
          <a:solidFill>
            <a:schemeClr val="accent4">
              <a:lumMod val="95000"/>
            </a:schemeClr>
          </a:solidFill>
        </p:spPr>
        <p:txBody>
          <a:bodyPr anchor="ctr"/>
          <a:lstStyle>
            <a:lvl1pPr marL="0" indent="0" algn="ctr">
              <a:buNone/>
              <a:defRPr/>
            </a:lvl1pPr>
          </a:lstStyle>
          <a:p>
            <a:r>
              <a:rPr lang="nb-NO"/>
              <a:t>Sett inn bilde</a:t>
            </a:r>
          </a:p>
        </p:txBody>
      </p:sp>
    </p:spTree>
    <p:extLst>
      <p:ext uri="{BB962C8B-B14F-4D97-AF65-F5344CB8AC3E}">
        <p14:creationId xmlns:p14="http://schemas.microsoft.com/office/powerpoint/2010/main" val="3588083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gende bilde 2">
    <p:bg>
      <p:bgPr>
        <a:solidFill>
          <a:schemeClr val="tx1"/>
        </a:solidFill>
        <a:effectLst/>
      </p:bgPr>
    </p:bg>
    <p:spTree>
      <p:nvGrpSpPr>
        <p:cNvPr id="1" name=""/>
        <p:cNvGrpSpPr/>
        <p:nvPr/>
      </p:nvGrpSpPr>
      <p:grpSpPr>
        <a:xfrm>
          <a:off x="0" y="0"/>
          <a:ext cx="0" cy="0"/>
          <a:chOff x="0" y="0"/>
          <a:chExt cx="0" cy="0"/>
        </a:xfrm>
      </p:grpSpPr>
      <p:sp>
        <p:nvSpPr>
          <p:cNvPr id="2" name="Plassholder for innhold 3">
            <a:extLst>
              <a:ext uri="{FF2B5EF4-FFF2-40B4-BE49-F238E27FC236}">
                <a16:creationId xmlns:a16="http://schemas.microsoft.com/office/drawing/2014/main" id="{9409D8CD-51EF-D60A-589D-AF663F493C1A}"/>
              </a:ext>
            </a:extLst>
          </p:cNvPr>
          <p:cNvSpPr>
            <a:spLocks noGrp="1"/>
          </p:cNvSpPr>
          <p:nvPr>
            <p:ph sz="half" idx="2" hasCustomPrompt="1"/>
          </p:nvPr>
        </p:nvSpPr>
        <p:spPr>
          <a:xfrm>
            <a:off x="731839" y="2166730"/>
            <a:ext cx="3355529" cy="3932099"/>
          </a:xfrm>
        </p:spPr>
        <p:txBody>
          <a:bodyPr tIns="0">
            <a:normAutofit/>
          </a:bodyPr>
          <a:lstStyle>
            <a:lvl1pPr marL="0" indent="0">
              <a:buNone/>
              <a:defRPr sz="1800">
                <a:solidFill>
                  <a:schemeClr val="tx2"/>
                </a:solidFill>
              </a:defRPr>
            </a:lvl1pPr>
          </a:lstStyle>
          <a:p>
            <a:pPr lvl="0"/>
            <a:r>
              <a:rPr lang="nb-NO"/>
              <a:t>Klikk for å redigere malen</a:t>
            </a:r>
          </a:p>
        </p:txBody>
      </p:sp>
      <p:sp>
        <p:nvSpPr>
          <p:cNvPr id="3" name="Plassholder for tekst 10">
            <a:extLst>
              <a:ext uri="{FF2B5EF4-FFF2-40B4-BE49-F238E27FC236}">
                <a16:creationId xmlns:a16="http://schemas.microsoft.com/office/drawing/2014/main" id="{5960B16D-B5FF-0458-7357-0FD411F57DE0}"/>
              </a:ext>
            </a:extLst>
          </p:cNvPr>
          <p:cNvSpPr>
            <a:spLocks noGrp="1"/>
          </p:cNvSpPr>
          <p:nvPr>
            <p:ph type="body" sz="quarter" idx="13" hasCustomPrompt="1"/>
          </p:nvPr>
        </p:nvSpPr>
        <p:spPr>
          <a:xfrm>
            <a:off x="731839" y="759171"/>
            <a:ext cx="3355529"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tx2"/>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
        <p:nvSpPr>
          <p:cNvPr id="5" name="Plassholder for bilde 4">
            <a:extLst>
              <a:ext uri="{FF2B5EF4-FFF2-40B4-BE49-F238E27FC236}">
                <a16:creationId xmlns:a16="http://schemas.microsoft.com/office/drawing/2014/main" id="{B5A8D18E-3608-E301-B0C5-BD9D79BE6F1B}"/>
              </a:ext>
            </a:extLst>
          </p:cNvPr>
          <p:cNvSpPr>
            <a:spLocks noGrp="1"/>
          </p:cNvSpPr>
          <p:nvPr>
            <p:ph type="pic" sz="quarter" idx="14"/>
          </p:nvPr>
        </p:nvSpPr>
        <p:spPr>
          <a:xfrm>
            <a:off x="4389121" y="728663"/>
            <a:ext cx="7802880" cy="5400675"/>
          </a:xfrm>
          <a:solidFill>
            <a:schemeClr val="accent4">
              <a:lumMod val="95000"/>
            </a:schemeClr>
          </a:solidFill>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2055175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iggende bilde 2">
    <p:bg>
      <p:bgPr>
        <a:solidFill>
          <a:schemeClr val="tx2"/>
        </a:solidFill>
        <a:effectLst/>
      </p:bgPr>
    </p:bg>
    <p:spTree>
      <p:nvGrpSpPr>
        <p:cNvPr id="1" name=""/>
        <p:cNvGrpSpPr/>
        <p:nvPr/>
      </p:nvGrpSpPr>
      <p:grpSpPr>
        <a:xfrm>
          <a:off x="0" y="0"/>
          <a:ext cx="0" cy="0"/>
          <a:chOff x="0" y="0"/>
          <a:chExt cx="0" cy="0"/>
        </a:xfrm>
      </p:grpSpPr>
      <p:sp>
        <p:nvSpPr>
          <p:cNvPr id="2" name="Plassholder for innhold 3">
            <a:extLst>
              <a:ext uri="{FF2B5EF4-FFF2-40B4-BE49-F238E27FC236}">
                <a16:creationId xmlns:a16="http://schemas.microsoft.com/office/drawing/2014/main" id="{9409D8CD-51EF-D60A-589D-AF663F493C1A}"/>
              </a:ext>
            </a:extLst>
          </p:cNvPr>
          <p:cNvSpPr>
            <a:spLocks noGrp="1"/>
          </p:cNvSpPr>
          <p:nvPr>
            <p:ph sz="half" idx="2" hasCustomPrompt="1"/>
          </p:nvPr>
        </p:nvSpPr>
        <p:spPr>
          <a:xfrm>
            <a:off x="731839" y="2166731"/>
            <a:ext cx="3355529" cy="1884062"/>
          </a:xfrm>
        </p:spPr>
        <p:txBody>
          <a:bodyPr tIns="0">
            <a:normAutofit/>
          </a:bodyPr>
          <a:lstStyle>
            <a:lvl1pPr marL="0" indent="0">
              <a:buNone/>
              <a:defRPr sz="1800">
                <a:solidFill>
                  <a:schemeClr val="bg1"/>
                </a:solidFill>
              </a:defRPr>
            </a:lvl1pPr>
          </a:lstStyle>
          <a:p>
            <a:pPr lvl="0"/>
            <a:r>
              <a:rPr lang="nb-NO"/>
              <a:t>Klikk for å redigere malen</a:t>
            </a:r>
          </a:p>
        </p:txBody>
      </p:sp>
      <p:sp>
        <p:nvSpPr>
          <p:cNvPr id="3" name="Plassholder for tekst 10">
            <a:extLst>
              <a:ext uri="{FF2B5EF4-FFF2-40B4-BE49-F238E27FC236}">
                <a16:creationId xmlns:a16="http://schemas.microsoft.com/office/drawing/2014/main" id="{5960B16D-B5FF-0458-7357-0FD411F57DE0}"/>
              </a:ext>
            </a:extLst>
          </p:cNvPr>
          <p:cNvSpPr>
            <a:spLocks noGrp="1"/>
          </p:cNvSpPr>
          <p:nvPr>
            <p:ph type="body" sz="quarter" idx="13" hasCustomPrompt="1"/>
          </p:nvPr>
        </p:nvSpPr>
        <p:spPr>
          <a:xfrm>
            <a:off x="731839" y="759171"/>
            <a:ext cx="3355529"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bg1"/>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
        <p:nvSpPr>
          <p:cNvPr id="4" name="Rektangel 3">
            <a:extLst>
              <a:ext uri="{FF2B5EF4-FFF2-40B4-BE49-F238E27FC236}">
                <a16:creationId xmlns:a16="http://schemas.microsoft.com/office/drawing/2014/main" id="{0E3B0780-7730-B0E0-BCDB-933819907DF8}"/>
              </a:ext>
            </a:extLst>
          </p:cNvPr>
          <p:cNvSpPr/>
          <p:nvPr userDrawn="1"/>
        </p:nvSpPr>
        <p:spPr>
          <a:xfrm>
            <a:off x="0" y="4242816"/>
            <a:ext cx="12192000" cy="2615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4">
            <a:extLst>
              <a:ext uri="{FF2B5EF4-FFF2-40B4-BE49-F238E27FC236}">
                <a16:creationId xmlns:a16="http://schemas.microsoft.com/office/drawing/2014/main" id="{B5A8D18E-3608-E301-B0C5-BD9D79BE6F1B}"/>
              </a:ext>
            </a:extLst>
          </p:cNvPr>
          <p:cNvSpPr>
            <a:spLocks noGrp="1"/>
          </p:cNvSpPr>
          <p:nvPr>
            <p:ph type="pic" sz="quarter" idx="14"/>
          </p:nvPr>
        </p:nvSpPr>
        <p:spPr>
          <a:xfrm>
            <a:off x="4672583" y="728663"/>
            <a:ext cx="7519417" cy="4913185"/>
          </a:xfrm>
          <a:solidFill>
            <a:schemeClr val="accent4">
              <a:lumMod val="95000"/>
            </a:schemeClr>
          </a:solidFill>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305266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bilder blå">
    <p:bg>
      <p:bgPr>
        <a:solidFill>
          <a:schemeClr val="tx1"/>
        </a:solidFill>
        <a:effectLst/>
      </p:bgPr>
    </p:bg>
    <p:spTree>
      <p:nvGrpSpPr>
        <p:cNvPr id="1" name=""/>
        <p:cNvGrpSpPr/>
        <p:nvPr/>
      </p:nvGrpSpPr>
      <p:grpSpPr>
        <a:xfrm>
          <a:off x="0" y="0"/>
          <a:ext cx="0" cy="0"/>
          <a:chOff x="0" y="0"/>
          <a:chExt cx="0" cy="0"/>
        </a:xfrm>
      </p:grpSpPr>
      <p:sp>
        <p:nvSpPr>
          <p:cNvPr id="6" name="Plassholder for innhold 3">
            <a:extLst>
              <a:ext uri="{FF2B5EF4-FFF2-40B4-BE49-F238E27FC236}">
                <a16:creationId xmlns:a16="http://schemas.microsoft.com/office/drawing/2014/main" id="{7645EB6C-4340-75C7-DD4B-C8A0D3CB5038}"/>
              </a:ext>
            </a:extLst>
          </p:cNvPr>
          <p:cNvSpPr>
            <a:spLocks noGrp="1"/>
          </p:cNvSpPr>
          <p:nvPr>
            <p:ph sz="half" idx="2" hasCustomPrompt="1"/>
          </p:nvPr>
        </p:nvSpPr>
        <p:spPr>
          <a:xfrm>
            <a:off x="6324293" y="4379977"/>
            <a:ext cx="5069131" cy="1749361"/>
          </a:xfrm>
        </p:spPr>
        <p:txBody>
          <a:bodyPr tIns="0">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10">
            <a:extLst>
              <a:ext uri="{FF2B5EF4-FFF2-40B4-BE49-F238E27FC236}">
                <a16:creationId xmlns:a16="http://schemas.microsoft.com/office/drawing/2014/main" id="{35A71E6F-BD10-62C0-E9A1-FAE82057DFFC}"/>
              </a:ext>
            </a:extLst>
          </p:cNvPr>
          <p:cNvSpPr>
            <a:spLocks noGrp="1"/>
          </p:cNvSpPr>
          <p:nvPr>
            <p:ph type="body" sz="quarter" idx="13" hasCustomPrompt="1"/>
          </p:nvPr>
        </p:nvSpPr>
        <p:spPr>
          <a:xfrm>
            <a:off x="731839" y="4181666"/>
            <a:ext cx="5155840" cy="804453"/>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tx2"/>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
        <p:nvSpPr>
          <p:cNvPr id="9" name="Plassholder for bilde 14">
            <a:extLst>
              <a:ext uri="{FF2B5EF4-FFF2-40B4-BE49-F238E27FC236}">
                <a16:creationId xmlns:a16="http://schemas.microsoft.com/office/drawing/2014/main" id="{31DF1022-0FAC-7B7E-0FB6-7256467563D8}"/>
              </a:ext>
            </a:extLst>
          </p:cNvPr>
          <p:cNvSpPr>
            <a:spLocks noGrp="1"/>
          </p:cNvSpPr>
          <p:nvPr>
            <p:ph type="pic" sz="quarter" idx="15" hasCustomPrompt="1"/>
          </p:nvPr>
        </p:nvSpPr>
        <p:spPr>
          <a:xfrm>
            <a:off x="167640" y="175259"/>
            <a:ext cx="5849113" cy="3582925"/>
          </a:xfrm>
          <a:solidFill>
            <a:schemeClr val="accent4">
              <a:lumMod val="95000"/>
            </a:schemeClr>
          </a:solidFill>
        </p:spPr>
        <p:txBody>
          <a:bodyPr anchor="ctr"/>
          <a:lstStyle>
            <a:lvl1pPr marL="0" indent="0" algn="ctr">
              <a:buNone/>
              <a:defRPr>
                <a:solidFill>
                  <a:schemeClr val="tx2"/>
                </a:solidFill>
              </a:defRPr>
            </a:lvl1pPr>
          </a:lstStyle>
          <a:p>
            <a:r>
              <a:rPr lang="nb-NO"/>
              <a:t>Sett inn bilde</a:t>
            </a:r>
          </a:p>
        </p:txBody>
      </p:sp>
      <p:sp>
        <p:nvSpPr>
          <p:cNvPr id="11" name="Plassholder for bilde 14">
            <a:extLst>
              <a:ext uri="{FF2B5EF4-FFF2-40B4-BE49-F238E27FC236}">
                <a16:creationId xmlns:a16="http://schemas.microsoft.com/office/drawing/2014/main" id="{7E83204B-293C-21C4-695A-BAF3EA92EE1E}"/>
              </a:ext>
            </a:extLst>
          </p:cNvPr>
          <p:cNvSpPr>
            <a:spLocks noGrp="1"/>
          </p:cNvSpPr>
          <p:nvPr>
            <p:ph type="pic" sz="quarter" idx="16" hasCustomPrompt="1"/>
          </p:nvPr>
        </p:nvSpPr>
        <p:spPr>
          <a:xfrm>
            <a:off x="6172517" y="175259"/>
            <a:ext cx="5849114" cy="3582926"/>
          </a:xfrm>
          <a:solidFill>
            <a:schemeClr val="accent4">
              <a:lumMod val="95000"/>
            </a:schemeClr>
          </a:solidFill>
        </p:spPr>
        <p:txBody>
          <a:bodyPr anchor="ctr"/>
          <a:lstStyle>
            <a:lvl1pPr marL="0" indent="0" algn="ctr">
              <a:buNone/>
              <a:defRPr>
                <a:solidFill>
                  <a:schemeClr val="tx2"/>
                </a:solidFill>
              </a:defRPr>
            </a:lvl1pPr>
          </a:lstStyle>
          <a:p>
            <a:r>
              <a:rPr lang="nb-NO"/>
              <a:t>Sett inn bilde</a:t>
            </a:r>
          </a:p>
        </p:txBody>
      </p:sp>
    </p:spTree>
    <p:extLst>
      <p:ext uri="{BB962C8B-B14F-4D97-AF65-F5344CB8AC3E}">
        <p14:creationId xmlns:p14="http://schemas.microsoft.com/office/powerpoint/2010/main" val="331369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m/logo">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DAE6FE-9353-7785-8665-11E3E4A62D24}"/>
              </a:ext>
            </a:extLst>
          </p:cNvPr>
          <p:cNvSpPr>
            <a:spLocks noGrp="1"/>
          </p:cNvSpPr>
          <p:nvPr>
            <p:ph type="ctrTitle"/>
          </p:nvPr>
        </p:nvSpPr>
        <p:spPr>
          <a:xfrm>
            <a:off x="731837" y="1123427"/>
            <a:ext cx="10728325" cy="2028695"/>
          </a:xfrm>
        </p:spPr>
        <p:txBody>
          <a:bodyPr bIns="0" anchor="b">
            <a:normAutofit/>
          </a:bodyPr>
          <a:lstStyle>
            <a:lvl1pPr algn="ctr">
              <a:defRPr sz="4800">
                <a:solidFill>
                  <a:schemeClr val="tx2"/>
                </a:solidFill>
              </a:defRPr>
            </a:lvl1pPr>
          </a:lstStyle>
          <a:p>
            <a:r>
              <a:rPr lang="nb-NO"/>
              <a:t>Klikk for å redigere tittelstil</a:t>
            </a:r>
          </a:p>
        </p:txBody>
      </p:sp>
      <p:sp>
        <p:nvSpPr>
          <p:cNvPr id="3" name="Undertittel 2">
            <a:extLst>
              <a:ext uri="{FF2B5EF4-FFF2-40B4-BE49-F238E27FC236}">
                <a16:creationId xmlns:a16="http://schemas.microsoft.com/office/drawing/2014/main" id="{74442E92-708A-B9CE-25B0-DAE99A2C3DF7}"/>
              </a:ext>
            </a:extLst>
          </p:cNvPr>
          <p:cNvSpPr>
            <a:spLocks noGrp="1"/>
          </p:cNvSpPr>
          <p:nvPr>
            <p:ph type="subTitle" idx="1"/>
          </p:nvPr>
        </p:nvSpPr>
        <p:spPr>
          <a:xfrm>
            <a:off x="731837" y="3210275"/>
            <a:ext cx="10728326" cy="437947"/>
          </a:xfrm>
        </p:spPr>
        <p:txBody>
          <a:bodyPr tIns="0">
            <a:no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7" name="Plassholder for dato 6">
            <a:extLst>
              <a:ext uri="{FF2B5EF4-FFF2-40B4-BE49-F238E27FC236}">
                <a16:creationId xmlns:a16="http://schemas.microsoft.com/office/drawing/2014/main" id="{FF5E2769-9345-9D29-13CD-BF58460A0B78}"/>
              </a:ext>
            </a:extLst>
          </p:cNvPr>
          <p:cNvSpPr>
            <a:spLocks noGrp="1"/>
          </p:cNvSpPr>
          <p:nvPr>
            <p:ph type="dt" sz="half" idx="10"/>
          </p:nvPr>
        </p:nvSpPr>
        <p:spPr>
          <a:xfrm>
            <a:off x="731838" y="3813215"/>
            <a:ext cx="10728324" cy="235614"/>
          </a:xfrm>
          <a:prstGeom prst="rect">
            <a:avLst/>
          </a:prstGeom>
        </p:spPr>
        <p:txBody>
          <a:bodyPr/>
          <a:lstStyle>
            <a:lvl1pPr algn="ctr">
              <a:defRPr sz="1400">
                <a:solidFill>
                  <a:schemeClr val="bg2"/>
                </a:solidFill>
              </a:defRPr>
            </a:lvl1pPr>
          </a:lstStyle>
          <a:p>
            <a:fld id="{B68D7B72-0AFF-E544-91C4-DD0A1D6CEA10}" type="datetime1">
              <a:rPr lang="nb-NO" smtClean="0"/>
              <a:t>28.03.2025</a:t>
            </a:fld>
            <a:endParaRPr lang="nb-NO"/>
          </a:p>
        </p:txBody>
      </p:sp>
      <p:pic>
        <p:nvPicPr>
          <p:cNvPr id="9" name="Bilde 8">
            <a:extLst>
              <a:ext uri="{FF2B5EF4-FFF2-40B4-BE49-F238E27FC236}">
                <a16:creationId xmlns:a16="http://schemas.microsoft.com/office/drawing/2014/main" id="{62C25756-580F-703A-786D-0C67CB54B6D6}"/>
              </a:ext>
            </a:extLst>
          </p:cNvPr>
          <p:cNvPicPr>
            <a:picLocks noChangeAspect="1"/>
          </p:cNvPicPr>
          <p:nvPr userDrawn="1"/>
        </p:nvPicPr>
        <p:blipFill>
          <a:blip r:embed="rId2"/>
          <a:stretch>
            <a:fillRect/>
          </a:stretch>
        </p:blipFill>
        <p:spPr>
          <a:xfrm>
            <a:off x="5707216" y="5066963"/>
            <a:ext cx="777568" cy="1062375"/>
          </a:xfrm>
          <a:prstGeom prst="rect">
            <a:avLst/>
          </a:prstGeom>
        </p:spPr>
      </p:pic>
    </p:spTree>
    <p:extLst>
      <p:ext uri="{BB962C8B-B14F-4D97-AF65-F5344CB8AC3E}">
        <p14:creationId xmlns:p14="http://schemas.microsoft.com/office/powerpoint/2010/main" val="4024123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A946FF27-C651-0631-DE67-9C75C39F2776}"/>
              </a:ext>
            </a:extLst>
          </p:cNvPr>
          <p:cNvSpPr>
            <a:spLocks noGrp="1"/>
          </p:cNvSpPr>
          <p:nvPr>
            <p:ph type="pic" sz="quarter" idx="10"/>
          </p:nvPr>
        </p:nvSpPr>
        <p:spPr>
          <a:xfrm>
            <a:off x="0" y="0"/>
            <a:ext cx="12192000" cy="6858000"/>
          </a:xfrm>
          <a:solidFill>
            <a:schemeClr val="accent4">
              <a:lumMod val="95000"/>
            </a:schemeClr>
          </a:solidFill>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1507024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bilde heading txt lysblå">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695F34-FF36-0E40-A45A-58C18C681515}"/>
              </a:ext>
            </a:extLst>
          </p:cNvPr>
          <p:cNvSpPr>
            <a:spLocks noGrp="1"/>
          </p:cNvSpPr>
          <p:nvPr>
            <p:ph type="pic" sz="quarter" idx="10" hasCustomPrompt="1"/>
          </p:nvPr>
        </p:nvSpPr>
        <p:spPr>
          <a:xfrm>
            <a:off x="6520071" y="0"/>
            <a:ext cx="5671930" cy="6858000"/>
          </a:xfrm>
        </p:spPr>
        <p:txBody>
          <a:bodyPr anchor="b" anchorCtr="1"/>
          <a:lstStyle>
            <a:lvl1pPr marL="0" indent="0">
              <a:buNone/>
              <a:defRPr/>
            </a:lvl1pPr>
          </a:lstStyle>
          <a:p>
            <a:r>
              <a:rPr lang="nb-NO"/>
              <a:t>Sett inn bilde</a:t>
            </a:r>
          </a:p>
        </p:txBody>
      </p:sp>
      <p:sp>
        <p:nvSpPr>
          <p:cNvPr id="11" name="Rectangle 10">
            <a:extLst>
              <a:ext uri="{FF2B5EF4-FFF2-40B4-BE49-F238E27FC236}">
                <a16:creationId xmlns:a16="http://schemas.microsoft.com/office/drawing/2014/main" id="{7425477C-2AE7-094C-AEBE-6DA34897089B}"/>
              </a:ext>
            </a:extLst>
          </p:cNvPr>
          <p:cNvSpPr/>
          <p:nvPr userDrawn="1"/>
        </p:nvSpPr>
        <p:spPr>
          <a:xfrm>
            <a:off x="-111512" y="-122663"/>
            <a:ext cx="6631582" cy="7092175"/>
          </a:xfrm>
          <a:prstGeom prst="rect">
            <a:avLst/>
          </a:prstGeom>
          <a:solidFill>
            <a:srgbClr val="7FA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2">
            <a:extLst>
              <a:ext uri="{FF2B5EF4-FFF2-40B4-BE49-F238E27FC236}">
                <a16:creationId xmlns:a16="http://schemas.microsoft.com/office/drawing/2014/main" id="{9B9C5F77-36C3-3F45-B995-A5081D967746}"/>
              </a:ext>
            </a:extLst>
          </p:cNvPr>
          <p:cNvSpPr>
            <a:spLocks noGrp="1"/>
          </p:cNvSpPr>
          <p:nvPr>
            <p:ph type="body" sz="half" idx="2"/>
          </p:nvPr>
        </p:nvSpPr>
        <p:spPr>
          <a:xfrm>
            <a:off x="838800" y="2298700"/>
            <a:ext cx="5100637" cy="3570288"/>
          </a:xfrm>
        </p:spPr>
        <p:txBody>
          <a:bodyPr>
            <a:normAutofit/>
          </a:bodyPr>
          <a:lstStyle>
            <a:lvl1pPr marL="0" indent="0">
              <a:buFontTx/>
              <a:buNone/>
              <a:defRPr sz="2000"/>
            </a:lvl1pPr>
          </a:lstStyle>
          <a:p>
            <a:pPr lvl="0"/>
            <a:r>
              <a:rPr lang="nb-NO">
                <a:latin typeface="Roboto" panose="02000000000000000000" pitchFamily="2" charset="0"/>
                <a:ea typeface="Roboto" panose="02000000000000000000" pitchFamily="2" charset="0"/>
              </a:rPr>
              <a:t>Klikk for å redigere tekststiler i malen</a:t>
            </a:r>
          </a:p>
        </p:txBody>
      </p:sp>
      <p:sp>
        <p:nvSpPr>
          <p:cNvPr id="9" name="Title 1">
            <a:extLst>
              <a:ext uri="{FF2B5EF4-FFF2-40B4-BE49-F238E27FC236}">
                <a16:creationId xmlns:a16="http://schemas.microsoft.com/office/drawing/2014/main" id="{DE7A2F51-1B93-A149-8121-BC203BD1AB15}"/>
              </a:ext>
            </a:extLst>
          </p:cNvPr>
          <p:cNvSpPr>
            <a:spLocks noGrp="1"/>
          </p:cNvSpPr>
          <p:nvPr>
            <p:ph type="title"/>
          </p:nvPr>
        </p:nvSpPr>
        <p:spPr>
          <a:xfrm>
            <a:off x="838800" y="986400"/>
            <a:ext cx="5100637" cy="1069200"/>
          </a:xfrm>
        </p:spPr>
        <p:txBody>
          <a:bodyPr anchor="b" anchorCtr="0">
            <a:normAutofit/>
          </a:bodyPr>
          <a:lstStyle>
            <a:lvl1pPr>
              <a:defRPr sz="3200">
                <a:solidFill>
                  <a:srgbClr val="003B5C"/>
                </a:solidFill>
              </a:defRPr>
            </a:lvl1pPr>
          </a:lstStyle>
          <a:p>
            <a:r>
              <a:rPr lang="nb-NO"/>
              <a:t>Klikk for å redigere tittelstil</a:t>
            </a:r>
          </a:p>
        </p:txBody>
      </p:sp>
    </p:spTree>
    <p:extLst>
      <p:ext uri="{BB962C8B-B14F-4D97-AF65-F5344CB8AC3E}">
        <p14:creationId xmlns:p14="http://schemas.microsoft.com/office/powerpoint/2010/main" val="22567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m/logo 2">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DAE6FE-9353-7785-8665-11E3E4A62D24}"/>
              </a:ext>
            </a:extLst>
          </p:cNvPr>
          <p:cNvSpPr>
            <a:spLocks noGrp="1"/>
          </p:cNvSpPr>
          <p:nvPr>
            <p:ph type="ctrTitle"/>
          </p:nvPr>
        </p:nvSpPr>
        <p:spPr>
          <a:xfrm>
            <a:off x="731837" y="1123427"/>
            <a:ext cx="10728325" cy="2028695"/>
          </a:xfrm>
        </p:spPr>
        <p:txBody>
          <a:bodyPr bIns="0" anchor="b">
            <a:normAutofit/>
          </a:bodyPr>
          <a:lstStyle>
            <a:lvl1pPr algn="ctr">
              <a:defRPr sz="4800">
                <a:solidFill>
                  <a:schemeClr val="tx1"/>
                </a:solidFill>
              </a:defRPr>
            </a:lvl1pPr>
          </a:lstStyle>
          <a:p>
            <a:r>
              <a:rPr lang="nb-NO"/>
              <a:t>Klikk for å redigere tittelstil</a:t>
            </a:r>
          </a:p>
        </p:txBody>
      </p:sp>
      <p:sp>
        <p:nvSpPr>
          <p:cNvPr id="3" name="Undertittel 2">
            <a:extLst>
              <a:ext uri="{FF2B5EF4-FFF2-40B4-BE49-F238E27FC236}">
                <a16:creationId xmlns:a16="http://schemas.microsoft.com/office/drawing/2014/main" id="{74442E92-708A-B9CE-25B0-DAE99A2C3DF7}"/>
              </a:ext>
            </a:extLst>
          </p:cNvPr>
          <p:cNvSpPr>
            <a:spLocks noGrp="1"/>
          </p:cNvSpPr>
          <p:nvPr>
            <p:ph type="subTitle" idx="1"/>
          </p:nvPr>
        </p:nvSpPr>
        <p:spPr>
          <a:xfrm>
            <a:off x="731837" y="3210275"/>
            <a:ext cx="10728326" cy="437947"/>
          </a:xfrm>
        </p:spPr>
        <p:txBody>
          <a:bodyPr tIns="0">
            <a:no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7" name="Plassholder for dato 6">
            <a:extLst>
              <a:ext uri="{FF2B5EF4-FFF2-40B4-BE49-F238E27FC236}">
                <a16:creationId xmlns:a16="http://schemas.microsoft.com/office/drawing/2014/main" id="{FF5E2769-9345-9D29-13CD-BF58460A0B78}"/>
              </a:ext>
            </a:extLst>
          </p:cNvPr>
          <p:cNvSpPr>
            <a:spLocks noGrp="1"/>
          </p:cNvSpPr>
          <p:nvPr>
            <p:ph type="dt" sz="half" idx="10"/>
          </p:nvPr>
        </p:nvSpPr>
        <p:spPr>
          <a:xfrm>
            <a:off x="731838" y="3813215"/>
            <a:ext cx="10728324" cy="235614"/>
          </a:xfrm>
          <a:prstGeom prst="rect">
            <a:avLst/>
          </a:prstGeom>
        </p:spPr>
        <p:txBody>
          <a:bodyPr/>
          <a:lstStyle>
            <a:lvl1pPr algn="ctr">
              <a:defRPr sz="1400">
                <a:solidFill>
                  <a:schemeClr val="bg2"/>
                </a:solidFill>
              </a:defRPr>
            </a:lvl1pPr>
          </a:lstStyle>
          <a:p>
            <a:fld id="{B68D7B72-0AFF-E544-91C4-DD0A1D6CEA10}" type="datetime1">
              <a:rPr lang="nb-NO" smtClean="0"/>
              <a:t>28.03.2025</a:t>
            </a:fld>
            <a:endParaRPr lang="nb-NO"/>
          </a:p>
        </p:txBody>
      </p:sp>
      <p:pic>
        <p:nvPicPr>
          <p:cNvPr id="6" name="Bilde 5">
            <a:extLst>
              <a:ext uri="{FF2B5EF4-FFF2-40B4-BE49-F238E27FC236}">
                <a16:creationId xmlns:a16="http://schemas.microsoft.com/office/drawing/2014/main" id="{497221C7-EFAE-7780-C8A8-2D7E686D5BB1}"/>
              </a:ext>
            </a:extLst>
          </p:cNvPr>
          <p:cNvPicPr>
            <a:picLocks noChangeAspect="1"/>
          </p:cNvPicPr>
          <p:nvPr userDrawn="1"/>
        </p:nvPicPr>
        <p:blipFill>
          <a:blip r:embed="rId2"/>
          <a:stretch>
            <a:fillRect/>
          </a:stretch>
        </p:blipFill>
        <p:spPr>
          <a:xfrm>
            <a:off x="5701885" y="5074244"/>
            <a:ext cx="777569" cy="1062377"/>
          </a:xfrm>
          <a:prstGeom prst="rect">
            <a:avLst/>
          </a:prstGeom>
        </p:spPr>
      </p:pic>
    </p:spTree>
    <p:extLst>
      <p:ext uri="{BB962C8B-B14F-4D97-AF65-F5344CB8AC3E}">
        <p14:creationId xmlns:p14="http://schemas.microsoft.com/office/powerpoint/2010/main" val="2280288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DAE6FE-9353-7785-8665-11E3E4A62D24}"/>
              </a:ext>
            </a:extLst>
          </p:cNvPr>
          <p:cNvSpPr>
            <a:spLocks noGrp="1"/>
          </p:cNvSpPr>
          <p:nvPr>
            <p:ph type="ctrTitle"/>
          </p:nvPr>
        </p:nvSpPr>
        <p:spPr>
          <a:xfrm>
            <a:off x="731837" y="1699896"/>
            <a:ext cx="10728325" cy="2028695"/>
          </a:xfrm>
        </p:spPr>
        <p:txBody>
          <a:bodyPr anchor="b">
            <a:normAutofit/>
          </a:bodyPr>
          <a:lstStyle>
            <a:lvl1pPr algn="ctr">
              <a:defRPr sz="4800">
                <a:solidFill>
                  <a:schemeClr val="tx2"/>
                </a:solidFill>
              </a:defRPr>
            </a:lvl1pPr>
          </a:lstStyle>
          <a:p>
            <a:r>
              <a:rPr lang="nb-NO"/>
              <a:t>Klikk for å redigere tittelstil</a:t>
            </a:r>
          </a:p>
        </p:txBody>
      </p:sp>
      <p:sp>
        <p:nvSpPr>
          <p:cNvPr id="3" name="Undertittel 2">
            <a:extLst>
              <a:ext uri="{FF2B5EF4-FFF2-40B4-BE49-F238E27FC236}">
                <a16:creationId xmlns:a16="http://schemas.microsoft.com/office/drawing/2014/main" id="{74442E92-708A-B9CE-25B0-DAE99A2C3DF7}"/>
              </a:ext>
            </a:extLst>
          </p:cNvPr>
          <p:cNvSpPr>
            <a:spLocks noGrp="1"/>
          </p:cNvSpPr>
          <p:nvPr>
            <p:ph type="subTitle" idx="1"/>
          </p:nvPr>
        </p:nvSpPr>
        <p:spPr>
          <a:xfrm>
            <a:off x="731837" y="3746988"/>
            <a:ext cx="10728326" cy="1242455"/>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95250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2">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DAE6FE-9353-7785-8665-11E3E4A62D24}"/>
              </a:ext>
            </a:extLst>
          </p:cNvPr>
          <p:cNvSpPr>
            <a:spLocks noGrp="1"/>
          </p:cNvSpPr>
          <p:nvPr>
            <p:ph type="ctrTitle"/>
          </p:nvPr>
        </p:nvSpPr>
        <p:spPr>
          <a:xfrm>
            <a:off x="731837" y="1699896"/>
            <a:ext cx="10728325" cy="2028695"/>
          </a:xfrm>
        </p:spPr>
        <p:txBody>
          <a:bodyPr anchor="b"/>
          <a:lstStyle>
            <a:lvl1pPr algn="ctr">
              <a:defRPr sz="4800">
                <a:solidFill>
                  <a:schemeClr val="tx1"/>
                </a:solidFill>
              </a:defRPr>
            </a:lvl1pPr>
          </a:lstStyle>
          <a:p>
            <a:r>
              <a:rPr lang="nb-NO"/>
              <a:t>Klikk for å redigere tittelstil</a:t>
            </a:r>
          </a:p>
        </p:txBody>
      </p:sp>
      <p:sp>
        <p:nvSpPr>
          <p:cNvPr id="3" name="Undertittel 2">
            <a:extLst>
              <a:ext uri="{FF2B5EF4-FFF2-40B4-BE49-F238E27FC236}">
                <a16:creationId xmlns:a16="http://schemas.microsoft.com/office/drawing/2014/main" id="{74442E92-708A-B9CE-25B0-DAE99A2C3DF7}"/>
              </a:ext>
            </a:extLst>
          </p:cNvPr>
          <p:cNvSpPr>
            <a:spLocks noGrp="1"/>
          </p:cNvSpPr>
          <p:nvPr>
            <p:ph type="subTitle" idx="1"/>
          </p:nvPr>
        </p:nvSpPr>
        <p:spPr>
          <a:xfrm>
            <a:off x="731837" y="3746988"/>
            <a:ext cx="10728326" cy="1242455"/>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70845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m/animasjon">
    <p:bg>
      <p:bgPr>
        <a:solidFill>
          <a:schemeClr val="tx1"/>
        </a:solidFill>
        <a:effectLst/>
      </p:bgPr>
    </p:bg>
    <p:spTree>
      <p:nvGrpSpPr>
        <p:cNvPr id="1" name=""/>
        <p:cNvGrpSpPr/>
        <p:nvPr/>
      </p:nvGrpSpPr>
      <p:grpSpPr>
        <a:xfrm>
          <a:off x="0" y="0"/>
          <a:ext cx="0" cy="0"/>
          <a:chOff x="0" y="0"/>
          <a:chExt cx="0" cy="0"/>
        </a:xfrm>
      </p:grpSpPr>
      <p:pic>
        <p:nvPicPr>
          <p:cNvPr id="4" name="Bilde 3" descr="Et bilde som inneholder tre, røyk, mørk, skog&#10;&#10;Automatisk generert beskrivelse">
            <a:extLst>
              <a:ext uri="{FF2B5EF4-FFF2-40B4-BE49-F238E27FC236}">
                <a16:creationId xmlns:a16="http://schemas.microsoft.com/office/drawing/2014/main" id="{40A5961C-47C2-32FC-4742-2A18BA5C7999}"/>
              </a:ext>
            </a:extLst>
          </p:cNvPr>
          <p:cNvPicPr>
            <a:picLocks noChangeAspect="1"/>
          </p:cNvPicPr>
          <p:nvPr userDrawn="1"/>
        </p:nvPicPr>
        <p:blipFill rotWithShape="1">
          <a:blip r:embed="rId2">
            <a:alphaModFix amt="15000"/>
          </a:blip>
          <a:srcRect l="9046" t="26041" r="26932" b="21514"/>
          <a:stretch/>
        </p:blipFill>
        <p:spPr>
          <a:xfrm flipH="1">
            <a:off x="-2" y="0"/>
            <a:ext cx="12192001" cy="6858000"/>
          </a:xfrm>
          <a:prstGeom prst="rect">
            <a:avLst/>
          </a:prstGeom>
        </p:spPr>
      </p:pic>
      <p:sp>
        <p:nvSpPr>
          <p:cNvPr id="2" name="Tittel 1">
            <a:extLst>
              <a:ext uri="{FF2B5EF4-FFF2-40B4-BE49-F238E27FC236}">
                <a16:creationId xmlns:a16="http://schemas.microsoft.com/office/drawing/2014/main" id="{90DAE6FE-9353-7785-8665-11E3E4A62D24}"/>
              </a:ext>
            </a:extLst>
          </p:cNvPr>
          <p:cNvSpPr>
            <a:spLocks noGrp="1"/>
          </p:cNvSpPr>
          <p:nvPr>
            <p:ph type="ctrTitle"/>
          </p:nvPr>
        </p:nvSpPr>
        <p:spPr>
          <a:xfrm>
            <a:off x="731837" y="1699896"/>
            <a:ext cx="10728325" cy="2028695"/>
          </a:xfrm>
        </p:spPr>
        <p:txBody>
          <a:bodyPr anchor="b"/>
          <a:lstStyle>
            <a:lvl1pPr algn="ctr">
              <a:defRPr sz="4800">
                <a:solidFill>
                  <a:schemeClr val="tx2"/>
                </a:solidFill>
              </a:defRPr>
            </a:lvl1pPr>
          </a:lstStyle>
          <a:p>
            <a:r>
              <a:rPr lang="nb-NO"/>
              <a:t>Klikk for å redigere tittelstil</a:t>
            </a:r>
          </a:p>
        </p:txBody>
      </p:sp>
      <p:sp>
        <p:nvSpPr>
          <p:cNvPr id="3" name="Undertittel 2">
            <a:extLst>
              <a:ext uri="{FF2B5EF4-FFF2-40B4-BE49-F238E27FC236}">
                <a16:creationId xmlns:a16="http://schemas.microsoft.com/office/drawing/2014/main" id="{74442E92-708A-B9CE-25B0-DAE99A2C3DF7}"/>
              </a:ext>
            </a:extLst>
          </p:cNvPr>
          <p:cNvSpPr>
            <a:spLocks noGrp="1"/>
          </p:cNvSpPr>
          <p:nvPr>
            <p:ph type="subTitle" idx="1"/>
          </p:nvPr>
        </p:nvSpPr>
        <p:spPr>
          <a:xfrm>
            <a:off x="731837" y="3746988"/>
            <a:ext cx="10728326" cy="1242455"/>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46881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endCondLst>
                                    <p:cond evt="onNext" delay="0">
                                      <p:tgtEl>
                                        <p:sldTgt/>
                                      </p:tgtEl>
                                    </p:cond>
                                  </p:endCondLst>
                                  <p:childTnLst>
                                    <p:animScale>
                                      <p:cBhvr>
                                        <p:cTn id="6" dur="20000" fill="hold"/>
                                        <p:tgtEl>
                                          <p:spTgt spid="4"/>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m/animasjon 2">
    <p:bg>
      <p:bgPr>
        <a:solidFill>
          <a:schemeClr val="tx2"/>
        </a:solidFill>
        <a:effectLst/>
      </p:bgPr>
    </p:bg>
    <p:spTree>
      <p:nvGrpSpPr>
        <p:cNvPr id="1" name=""/>
        <p:cNvGrpSpPr/>
        <p:nvPr/>
      </p:nvGrpSpPr>
      <p:grpSpPr>
        <a:xfrm>
          <a:off x="0" y="0"/>
          <a:ext cx="0" cy="0"/>
          <a:chOff x="0" y="0"/>
          <a:chExt cx="0" cy="0"/>
        </a:xfrm>
      </p:grpSpPr>
      <p:pic>
        <p:nvPicPr>
          <p:cNvPr id="4" name="Bilde 3" descr="Et bilde som inneholder tre, røyk, mørk, skog&#10;&#10;Automatisk generert beskrivelse">
            <a:extLst>
              <a:ext uri="{FF2B5EF4-FFF2-40B4-BE49-F238E27FC236}">
                <a16:creationId xmlns:a16="http://schemas.microsoft.com/office/drawing/2014/main" id="{40A5961C-47C2-32FC-4742-2A18BA5C7999}"/>
              </a:ext>
            </a:extLst>
          </p:cNvPr>
          <p:cNvPicPr>
            <a:picLocks noChangeAspect="1"/>
          </p:cNvPicPr>
          <p:nvPr userDrawn="1"/>
        </p:nvPicPr>
        <p:blipFill rotWithShape="1">
          <a:blip r:embed="rId2">
            <a:alphaModFix amt="15000"/>
          </a:blip>
          <a:srcRect l="9046" t="26041" r="26932" b="21514"/>
          <a:stretch/>
        </p:blipFill>
        <p:spPr>
          <a:xfrm flipH="1">
            <a:off x="-2" y="0"/>
            <a:ext cx="12192001" cy="6858000"/>
          </a:xfrm>
          <a:prstGeom prst="rect">
            <a:avLst/>
          </a:prstGeom>
        </p:spPr>
      </p:pic>
      <p:sp>
        <p:nvSpPr>
          <p:cNvPr id="2" name="Tittel 1">
            <a:extLst>
              <a:ext uri="{FF2B5EF4-FFF2-40B4-BE49-F238E27FC236}">
                <a16:creationId xmlns:a16="http://schemas.microsoft.com/office/drawing/2014/main" id="{90DAE6FE-9353-7785-8665-11E3E4A62D24}"/>
              </a:ext>
            </a:extLst>
          </p:cNvPr>
          <p:cNvSpPr>
            <a:spLocks noGrp="1"/>
          </p:cNvSpPr>
          <p:nvPr>
            <p:ph type="ctrTitle"/>
          </p:nvPr>
        </p:nvSpPr>
        <p:spPr>
          <a:xfrm>
            <a:off x="731837" y="1699896"/>
            <a:ext cx="10728325" cy="2028695"/>
          </a:xfrm>
        </p:spPr>
        <p:txBody>
          <a:bodyPr anchor="b"/>
          <a:lstStyle>
            <a:lvl1pPr algn="ctr">
              <a:defRPr sz="4800">
                <a:solidFill>
                  <a:schemeClr val="tx1"/>
                </a:solidFill>
              </a:defRPr>
            </a:lvl1pPr>
          </a:lstStyle>
          <a:p>
            <a:r>
              <a:rPr lang="nb-NO"/>
              <a:t>Klikk for å redigere tittelstil</a:t>
            </a:r>
          </a:p>
        </p:txBody>
      </p:sp>
      <p:sp>
        <p:nvSpPr>
          <p:cNvPr id="3" name="Undertittel 2">
            <a:extLst>
              <a:ext uri="{FF2B5EF4-FFF2-40B4-BE49-F238E27FC236}">
                <a16:creationId xmlns:a16="http://schemas.microsoft.com/office/drawing/2014/main" id="{74442E92-708A-B9CE-25B0-DAE99A2C3DF7}"/>
              </a:ext>
            </a:extLst>
          </p:cNvPr>
          <p:cNvSpPr>
            <a:spLocks noGrp="1"/>
          </p:cNvSpPr>
          <p:nvPr>
            <p:ph type="subTitle" idx="1"/>
          </p:nvPr>
        </p:nvSpPr>
        <p:spPr>
          <a:xfrm>
            <a:off x="731837" y="3746988"/>
            <a:ext cx="10728326" cy="1242455"/>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29031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endCondLst>
                                    <p:cond evt="onNext" delay="0">
                                      <p:tgtEl>
                                        <p:sldTgt/>
                                      </p:tgtEl>
                                    </p:cond>
                                  </p:endCondLst>
                                  <p:childTnLst>
                                    <p:animScale>
                                      <p:cBhvr>
                                        <p:cTn id="6" dur="20000" fill="hold"/>
                                        <p:tgtEl>
                                          <p:spTgt spid="4"/>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BD1B2916-B229-BA36-5CA1-EABE77787B75}"/>
              </a:ext>
            </a:extLst>
          </p:cNvPr>
          <p:cNvSpPr>
            <a:spLocks noGrp="1"/>
          </p:cNvSpPr>
          <p:nvPr>
            <p:ph sz="half" idx="2" hasCustomPrompt="1"/>
          </p:nvPr>
        </p:nvSpPr>
        <p:spPr>
          <a:xfrm>
            <a:off x="6172200" y="2166730"/>
            <a:ext cx="5287962" cy="3932099"/>
          </a:xfrm>
        </p:spPr>
        <p:txBody>
          <a:bodyPr tIns="0">
            <a:normAutofit/>
          </a:bodyPr>
          <a:lstStyle>
            <a:lvl1pPr>
              <a:defRPr sz="1800"/>
            </a:lvl1pPr>
            <a:lvl2pPr>
              <a:defRPr sz="1600"/>
            </a:lvl2pPr>
            <a:lvl3pPr>
              <a:defRPr sz="1400"/>
            </a:lvl3pPr>
            <a:lvl4pPr>
              <a:defRPr sz="1200"/>
            </a:lvl4pPr>
            <a:lvl5pPr>
              <a:defRPr sz="1200"/>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10">
            <a:extLst>
              <a:ext uri="{FF2B5EF4-FFF2-40B4-BE49-F238E27FC236}">
                <a16:creationId xmlns:a16="http://schemas.microsoft.com/office/drawing/2014/main" id="{5CFA8709-A916-1B9E-16B0-9853D1B766A5}"/>
              </a:ext>
            </a:extLst>
          </p:cNvPr>
          <p:cNvSpPr>
            <a:spLocks noGrp="1"/>
          </p:cNvSpPr>
          <p:nvPr>
            <p:ph type="body" sz="quarter" idx="13" hasCustomPrompt="1"/>
          </p:nvPr>
        </p:nvSpPr>
        <p:spPr>
          <a:xfrm>
            <a:off x="6172199" y="759171"/>
            <a:ext cx="5287963"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bg1"/>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
        <p:nvSpPr>
          <p:cNvPr id="15" name="Plassholder for bilde 14">
            <a:extLst>
              <a:ext uri="{FF2B5EF4-FFF2-40B4-BE49-F238E27FC236}">
                <a16:creationId xmlns:a16="http://schemas.microsoft.com/office/drawing/2014/main" id="{80979364-952E-811C-506A-0A0F2EA407A9}"/>
              </a:ext>
            </a:extLst>
          </p:cNvPr>
          <p:cNvSpPr>
            <a:spLocks noGrp="1"/>
          </p:cNvSpPr>
          <p:nvPr>
            <p:ph type="pic" sz="quarter" idx="14" hasCustomPrompt="1"/>
          </p:nvPr>
        </p:nvSpPr>
        <p:spPr>
          <a:xfrm>
            <a:off x="1" y="0"/>
            <a:ext cx="5466521" cy="6858000"/>
          </a:xfrm>
          <a:solidFill>
            <a:schemeClr val="accent4">
              <a:lumMod val="95000"/>
            </a:schemeClr>
          </a:solidFill>
        </p:spPr>
        <p:txBody>
          <a:bodyPr anchor="ctr"/>
          <a:lstStyle>
            <a:lvl1pPr marL="0" indent="0" algn="ctr">
              <a:buNone/>
              <a:defRPr/>
            </a:lvl1pPr>
          </a:lstStyle>
          <a:p>
            <a:r>
              <a:rPr lang="nb-NO"/>
              <a:t>Sett inn bilde</a:t>
            </a:r>
          </a:p>
        </p:txBody>
      </p:sp>
    </p:spTree>
    <p:extLst>
      <p:ext uri="{BB962C8B-B14F-4D97-AF65-F5344CB8AC3E}">
        <p14:creationId xmlns:p14="http://schemas.microsoft.com/office/powerpoint/2010/main" val="290225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e og tekst 2">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BD1B2916-B229-BA36-5CA1-EABE77787B75}"/>
              </a:ext>
            </a:extLst>
          </p:cNvPr>
          <p:cNvSpPr>
            <a:spLocks noGrp="1"/>
          </p:cNvSpPr>
          <p:nvPr>
            <p:ph sz="half" idx="2" hasCustomPrompt="1"/>
          </p:nvPr>
        </p:nvSpPr>
        <p:spPr>
          <a:xfrm>
            <a:off x="731839" y="2166730"/>
            <a:ext cx="5287962" cy="3932099"/>
          </a:xfrm>
        </p:spPr>
        <p:txBody>
          <a:bodyPr tIns="0">
            <a:normAutofit/>
          </a:bodyPr>
          <a:lstStyle>
            <a:lvl1pPr>
              <a:defRPr sz="1800"/>
            </a:lvl1pPr>
            <a:lvl2pPr>
              <a:defRPr sz="1600"/>
            </a:lvl2pPr>
            <a:lvl3pPr>
              <a:defRPr sz="1400"/>
            </a:lvl3pPr>
            <a:lvl4pPr>
              <a:defRPr sz="1200"/>
            </a:lvl4pPr>
            <a:lvl5pPr>
              <a:defRPr sz="1200"/>
            </a:lvl5pPr>
          </a:lstStyle>
          <a:p>
            <a:pPr lvl="0"/>
            <a:r>
              <a:rPr lang="nb-NO"/>
              <a:t>Klikk for å redigere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10">
            <a:extLst>
              <a:ext uri="{FF2B5EF4-FFF2-40B4-BE49-F238E27FC236}">
                <a16:creationId xmlns:a16="http://schemas.microsoft.com/office/drawing/2014/main" id="{5CFA8709-A916-1B9E-16B0-9853D1B766A5}"/>
              </a:ext>
            </a:extLst>
          </p:cNvPr>
          <p:cNvSpPr>
            <a:spLocks noGrp="1"/>
          </p:cNvSpPr>
          <p:nvPr>
            <p:ph type="body" sz="quarter" idx="13" hasCustomPrompt="1"/>
          </p:nvPr>
        </p:nvSpPr>
        <p:spPr>
          <a:xfrm>
            <a:off x="731838" y="759171"/>
            <a:ext cx="5287963" cy="1208777"/>
          </a:xfrm>
        </p:spPr>
        <p:txBody>
          <a:bodyPr bIns="0" anchor="b">
            <a:normAutofit/>
          </a:bodyPr>
          <a:lstStyle>
            <a:lvl1pPr marL="0" indent="0" algn="l" defTabSz="914400" rtl="0" eaLnBrk="1" latinLnBrk="0" hangingPunct="1">
              <a:lnSpc>
                <a:spcPct val="90000"/>
              </a:lnSpc>
              <a:spcBef>
                <a:spcPct val="0"/>
              </a:spcBef>
              <a:buNone/>
              <a:defRPr lang="nb-NO" sz="3600" b="1" i="0" kern="1200" spc="50" baseline="0" dirty="0" smtClean="0">
                <a:solidFill>
                  <a:schemeClr val="bg1"/>
                </a:solidFill>
                <a:latin typeface="Arial" panose="020B0604020202020204" pitchFamily="34" charset="0"/>
                <a:ea typeface="+mj-ea"/>
                <a:cs typeface="Arial" panose="020B0604020202020204" pitchFamily="34" charset="0"/>
              </a:defRPr>
            </a:lvl1pPr>
            <a:lvl2pPr marL="216000" indent="0">
              <a:buNone/>
              <a:defRPr/>
            </a:lvl2pPr>
            <a:lvl3pPr marL="432000" indent="0">
              <a:buNone/>
              <a:defRPr/>
            </a:lvl3pPr>
            <a:lvl4pPr marL="648100" indent="0">
              <a:buNone/>
              <a:defRPr/>
            </a:lvl4pPr>
            <a:lvl5pPr marL="864100" indent="0">
              <a:buNone/>
              <a:defRPr/>
            </a:lvl5pPr>
          </a:lstStyle>
          <a:p>
            <a:pPr lvl="0"/>
            <a:r>
              <a:rPr lang="nb-NO"/>
              <a:t>Sett inn tittel</a:t>
            </a:r>
          </a:p>
        </p:txBody>
      </p:sp>
      <p:sp>
        <p:nvSpPr>
          <p:cNvPr id="15" name="Plassholder for bilde 14">
            <a:extLst>
              <a:ext uri="{FF2B5EF4-FFF2-40B4-BE49-F238E27FC236}">
                <a16:creationId xmlns:a16="http://schemas.microsoft.com/office/drawing/2014/main" id="{80979364-952E-811C-506A-0A0F2EA407A9}"/>
              </a:ext>
            </a:extLst>
          </p:cNvPr>
          <p:cNvSpPr>
            <a:spLocks noGrp="1"/>
          </p:cNvSpPr>
          <p:nvPr>
            <p:ph type="pic" sz="quarter" idx="14" hasCustomPrompt="1"/>
          </p:nvPr>
        </p:nvSpPr>
        <p:spPr>
          <a:xfrm>
            <a:off x="6725479" y="0"/>
            <a:ext cx="5466521" cy="6858000"/>
          </a:xfrm>
          <a:solidFill>
            <a:schemeClr val="accent4">
              <a:lumMod val="95000"/>
            </a:schemeClr>
          </a:solidFill>
        </p:spPr>
        <p:txBody>
          <a:bodyPr anchor="ctr"/>
          <a:lstStyle>
            <a:lvl1pPr marL="0" indent="0" algn="ctr">
              <a:buNone/>
              <a:defRPr/>
            </a:lvl1pPr>
          </a:lstStyle>
          <a:p>
            <a:r>
              <a:rPr lang="nb-NO"/>
              <a:t>Sett inn bilde</a:t>
            </a:r>
          </a:p>
        </p:txBody>
      </p:sp>
    </p:spTree>
    <p:extLst>
      <p:ext uri="{BB962C8B-B14F-4D97-AF65-F5344CB8AC3E}">
        <p14:creationId xmlns:p14="http://schemas.microsoft.com/office/powerpoint/2010/main" val="101254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8DC9DCD-6341-C13B-2D91-0B9AE6082327}"/>
              </a:ext>
            </a:extLst>
          </p:cNvPr>
          <p:cNvSpPr>
            <a:spLocks noGrp="1"/>
          </p:cNvSpPr>
          <p:nvPr>
            <p:ph type="title"/>
          </p:nvPr>
        </p:nvSpPr>
        <p:spPr>
          <a:xfrm>
            <a:off x="731837" y="728663"/>
            <a:ext cx="10728325" cy="962025"/>
          </a:xfrm>
          <a:prstGeom prst="rect">
            <a:avLst/>
          </a:prstGeom>
        </p:spPr>
        <p:txBody>
          <a:bodyPr vert="horz" lIns="91440" tIns="45720" rIns="91440" bIns="45720" rtlCol="0" anchor="t">
            <a:normAutofit/>
          </a:bodyPr>
          <a:lstStyle/>
          <a:p>
            <a:r>
              <a:rPr lang="nb-NO"/>
              <a:t>Klikk for å redigere tittelstil</a:t>
            </a:r>
          </a:p>
        </p:txBody>
      </p:sp>
      <p:sp>
        <p:nvSpPr>
          <p:cNvPr id="3" name="Plassholder for tekst 2">
            <a:extLst>
              <a:ext uri="{FF2B5EF4-FFF2-40B4-BE49-F238E27FC236}">
                <a16:creationId xmlns:a16="http://schemas.microsoft.com/office/drawing/2014/main" id="{FBA86F0E-D6DB-C0E1-490E-A65E0BD24A92}"/>
              </a:ext>
            </a:extLst>
          </p:cNvPr>
          <p:cNvSpPr>
            <a:spLocks noGrp="1"/>
          </p:cNvSpPr>
          <p:nvPr>
            <p:ph type="body" idx="1"/>
          </p:nvPr>
        </p:nvSpPr>
        <p:spPr>
          <a:xfrm>
            <a:off x="731837" y="1825625"/>
            <a:ext cx="10621963"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8172514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9" r:id="rId3"/>
    <p:sldLayoutId id="2147483660" r:id="rId4"/>
    <p:sldLayoutId id="2147483661" r:id="rId5"/>
    <p:sldLayoutId id="2147483657" r:id="rId6"/>
    <p:sldLayoutId id="2147483658" r:id="rId7"/>
    <p:sldLayoutId id="2147483652" r:id="rId8"/>
    <p:sldLayoutId id="2147483656" r:id="rId9"/>
    <p:sldLayoutId id="2147483662" r:id="rId10"/>
    <p:sldLayoutId id="2147483663" r:id="rId11"/>
    <p:sldLayoutId id="2147483669" r:id="rId12"/>
    <p:sldLayoutId id="2147483664" r:id="rId13"/>
    <p:sldLayoutId id="2147483665" r:id="rId14"/>
    <p:sldLayoutId id="2147483653" r:id="rId15"/>
    <p:sldLayoutId id="2147483654" r:id="rId16"/>
    <p:sldLayoutId id="2147483667" r:id="rId17"/>
    <p:sldLayoutId id="2147483668" r:id="rId18"/>
    <p:sldLayoutId id="2147483666" r:id="rId19"/>
    <p:sldLayoutId id="2147483655" r:id="rId20"/>
    <p:sldLayoutId id="2147483670" r:id="rId21"/>
  </p:sldLayoutIdLst>
  <p:hf sldNum="0" hdr="0" ftr="0"/>
  <p:txStyles>
    <p:titleStyle>
      <a:lvl1pPr algn="l" defTabSz="914400" rtl="0" eaLnBrk="1" latinLnBrk="0" hangingPunct="1">
        <a:lnSpc>
          <a:spcPct val="90000"/>
        </a:lnSpc>
        <a:spcBef>
          <a:spcPct val="0"/>
        </a:spcBef>
        <a:buNone/>
        <a:defRPr sz="4000" b="1" i="0" kern="1200" spc="50" baseline="0">
          <a:solidFill>
            <a:schemeClr val="bg1"/>
          </a:solidFill>
          <a:latin typeface="Arial" panose="020B0604020202020204" pitchFamily="34" charset="0"/>
          <a:ea typeface="+mj-ea"/>
          <a:cs typeface="Arial" panose="020B0604020202020204" pitchFamily="34" charset="0"/>
        </a:defRPr>
      </a:lvl1pPr>
    </p:titleStyle>
    <p:bodyStyle>
      <a:lvl1pPr marL="0" indent="-215338" algn="l" defTabSz="914400" rtl="0" eaLnBrk="1" latinLnBrk="0" hangingPunct="1">
        <a:lnSpc>
          <a:spcPct val="90000"/>
        </a:lnSpc>
        <a:spcBef>
          <a:spcPts val="1000"/>
        </a:spcBef>
        <a:buFont typeface="Wingdings" pitchFamily="2" charset="2"/>
        <a:buChar char="§"/>
        <a:tabLst/>
        <a:defRPr sz="2400" kern="1200">
          <a:solidFill>
            <a:schemeClr val="bg1"/>
          </a:solidFill>
          <a:latin typeface="Arial" panose="020B0604020202020204" pitchFamily="34" charset="0"/>
          <a:ea typeface="+mn-ea"/>
          <a:cs typeface="Arial" panose="020B0604020202020204" pitchFamily="34" charset="0"/>
        </a:defRPr>
      </a:lvl1pPr>
      <a:lvl2pPr marL="432000" indent="-216000" algn="l" defTabSz="914400" rtl="0" eaLnBrk="1" latinLnBrk="0" hangingPunct="1">
        <a:lnSpc>
          <a:spcPct val="90000"/>
        </a:lnSpc>
        <a:spcBef>
          <a:spcPts val="500"/>
        </a:spcBef>
        <a:buFont typeface="Wingdings" pitchFamily="2" charset="2"/>
        <a:buChar char="§"/>
        <a:tabLst/>
        <a:defRPr sz="2000" kern="1200">
          <a:solidFill>
            <a:schemeClr val="bg1"/>
          </a:solidFill>
          <a:latin typeface="Arial" panose="020B0604020202020204" pitchFamily="34" charset="0"/>
          <a:ea typeface="+mn-ea"/>
          <a:cs typeface="Arial" panose="020B0604020202020204" pitchFamily="34" charset="0"/>
        </a:defRPr>
      </a:lvl2pPr>
      <a:lvl3pPr marL="648000" indent="-216000" algn="l" defTabSz="914400" rtl="0" eaLnBrk="1" latinLnBrk="0" hangingPunct="1">
        <a:lnSpc>
          <a:spcPct val="90000"/>
        </a:lnSpc>
        <a:spcBef>
          <a:spcPts val="500"/>
        </a:spcBef>
        <a:buFont typeface="Wingdings" pitchFamily="2" charset="2"/>
        <a:buChar char="§"/>
        <a:tabLst/>
        <a:defRPr sz="1800" kern="1200">
          <a:solidFill>
            <a:schemeClr val="bg1"/>
          </a:solidFill>
          <a:latin typeface="Arial" panose="020B0604020202020204" pitchFamily="34" charset="0"/>
          <a:ea typeface="+mn-ea"/>
          <a:cs typeface="Arial" panose="020B0604020202020204" pitchFamily="34" charset="0"/>
        </a:defRPr>
      </a:lvl3pPr>
      <a:lvl4pPr marL="864000" indent="-215900" algn="l" defTabSz="914400" rtl="0" eaLnBrk="1" latinLnBrk="0" hangingPunct="1">
        <a:lnSpc>
          <a:spcPct val="90000"/>
        </a:lnSpc>
        <a:spcBef>
          <a:spcPts val="500"/>
        </a:spcBef>
        <a:buFont typeface="Wingdings" pitchFamily="2" charset="2"/>
        <a:buChar char="§"/>
        <a:tabLst/>
        <a:defRPr sz="1600" kern="1200">
          <a:solidFill>
            <a:schemeClr val="bg1"/>
          </a:solidFill>
          <a:latin typeface="Arial" panose="020B0604020202020204" pitchFamily="34" charset="0"/>
          <a:ea typeface="+mn-ea"/>
          <a:cs typeface="Arial" panose="020B0604020202020204" pitchFamily="34" charset="0"/>
        </a:defRPr>
      </a:lvl4pPr>
      <a:lvl5pPr marL="1080000" indent="-215900" algn="l" defTabSz="914400" rtl="0" eaLnBrk="1" latinLnBrk="0" hangingPunct="1">
        <a:lnSpc>
          <a:spcPct val="90000"/>
        </a:lnSpc>
        <a:spcBef>
          <a:spcPts val="500"/>
        </a:spcBef>
        <a:buFont typeface="Wingdings" pitchFamily="2" charset="2"/>
        <a:buChar char="§"/>
        <a:tabLst/>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userDrawn="1">
          <p15:clr>
            <a:srgbClr val="F26B43"/>
          </p15:clr>
        </p15:guide>
        <p15:guide id="2" pos="7219" userDrawn="1">
          <p15:clr>
            <a:srgbClr val="F26B43"/>
          </p15:clr>
        </p15:guide>
        <p15:guide id="3" orient="horz" pos="459" userDrawn="1">
          <p15:clr>
            <a:srgbClr val="F26B43"/>
          </p15:clr>
        </p15:guide>
        <p15:guide id="4"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739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3C45545-D909-B1F1-4780-45761935A489}"/>
              </a:ext>
            </a:extLst>
          </p:cNvPr>
          <p:cNvSpPr>
            <a:spLocks noGrp="1"/>
          </p:cNvSpPr>
          <p:nvPr>
            <p:ph sz="half" idx="2"/>
          </p:nvPr>
        </p:nvSpPr>
        <p:spPr/>
        <p:txBody>
          <a:bodyPr>
            <a:normAutofit/>
          </a:bodyPr>
          <a:lstStyle/>
          <a:p>
            <a:endParaRPr lang="nb-NO" sz="2400"/>
          </a:p>
          <a:p>
            <a:endParaRPr lang="nb-NO" sz="2400"/>
          </a:p>
          <a:p>
            <a:r>
              <a:rPr lang="nb-NO" sz="2400"/>
              <a:t>Ny modell for instruktørutdanning</a:t>
            </a:r>
          </a:p>
          <a:p>
            <a:r>
              <a:rPr lang="nb-NO" sz="2400"/>
              <a:t>Innmeldte behov samles og nye instruktørkurs settes opp</a:t>
            </a:r>
          </a:p>
          <a:p>
            <a:r>
              <a:rPr lang="nb-NO" sz="2400"/>
              <a:t>Vi trenger mange og gode instruktører i alle foreninger</a:t>
            </a:r>
          </a:p>
          <a:p>
            <a:endParaRPr lang="nb-NO" sz="2400"/>
          </a:p>
          <a:p>
            <a:endParaRPr lang="nb-NO" sz="2400"/>
          </a:p>
        </p:txBody>
      </p:sp>
      <p:sp>
        <p:nvSpPr>
          <p:cNvPr id="3" name="Plassholder for tekst 2">
            <a:extLst>
              <a:ext uri="{FF2B5EF4-FFF2-40B4-BE49-F238E27FC236}">
                <a16:creationId xmlns:a16="http://schemas.microsoft.com/office/drawing/2014/main" id="{E6C926D9-8129-1DDE-ABC0-229356C36C1D}"/>
              </a:ext>
            </a:extLst>
          </p:cNvPr>
          <p:cNvSpPr>
            <a:spLocks noGrp="1"/>
          </p:cNvSpPr>
          <p:nvPr>
            <p:ph type="body" sz="quarter" idx="13"/>
          </p:nvPr>
        </p:nvSpPr>
        <p:spPr/>
        <p:txBody>
          <a:bodyPr/>
          <a:lstStyle/>
          <a:p>
            <a:r>
              <a:rPr lang="nb-NO"/>
              <a:t>Forbundsinstruktører</a:t>
            </a:r>
          </a:p>
        </p:txBody>
      </p:sp>
      <p:pic>
        <p:nvPicPr>
          <p:cNvPr id="5" name="Plassholder for bilde 4">
            <a:extLst>
              <a:ext uri="{FF2B5EF4-FFF2-40B4-BE49-F238E27FC236}">
                <a16:creationId xmlns:a16="http://schemas.microsoft.com/office/drawing/2014/main" id="{58A6E30A-5564-0698-4E7E-3697DC42AF50}"/>
              </a:ext>
            </a:extLst>
          </p:cNvPr>
          <p:cNvPicPr>
            <a:picLocks noGrp="1" noChangeAspect="1"/>
          </p:cNvPicPr>
          <p:nvPr>
            <p:ph type="pic" sz="quarter" idx="14"/>
          </p:nvPr>
        </p:nvPicPr>
        <p:blipFill>
          <a:blip r:embed="rId3"/>
          <a:srcRect l="14217" r="32592"/>
          <a:stretch/>
        </p:blipFill>
        <p:spPr>
          <a:xfrm>
            <a:off x="1" y="0"/>
            <a:ext cx="5466521" cy="6858000"/>
          </a:xfrm>
        </p:spPr>
      </p:pic>
    </p:spTree>
    <p:extLst>
      <p:ext uri="{BB962C8B-B14F-4D97-AF65-F5344CB8AC3E}">
        <p14:creationId xmlns:p14="http://schemas.microsoft.com/office/powerpoint/2010/main" val="3405123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7AC0844-0F5A-D9DD-628E-E2676AA73324}"/>
              </a:ext>
            </a:extLst>
          </p:cNvPr>
          <p:cNvSpPr>
            <a:spLocks noGrp="1"/>
          </p:cNvSpPr>
          <p:nvPr>
            <p:ph sz="half" idx="2"/>
          </p:nvPr>
        </p:nvSpPr>
        <p:spPr>
          <a:xfrm>
            <a:off x="6172200" y="2178292"/>
            <a:ext cx="5287962" cy="3932099"/>
          </a:xfrm>
        </p:spPr>
        <p:txBody>
          <a:bodyPr>
            <a:normAutofit/>
          </a:bodyPr>
          <a:lstStyle/>
          <a:p>
            <a:pPr indent="0">
              <a:buNone/>
            </a:pPr>
            <a:br>
              <a:rPr lang="nb-NO" sz="2800"/>
            </a:br>
            <a:r>
              <a:rPr lang="nb-NO" sz="2800">
                <a:solidFill>
                  <a:schemeClr val="accent6"/>
                </a:solidFill>
                <a:latin typeface="Calibre"/>
              </a:rPr>
              <a:t>Aversjon</a:t>
            </a:r>
          </a:p>
          <a:p>
            <a:pPr indent="0">
              <a:buNone/>
            </a:pPr>
            <a:r>
              <a:rPr lang="nb-NO" sz="2800">
                <a:solidFill>
                  <a:schemeClr val="accent6"/>
                </a:solidFill>
                <a:latin typeface="Calibre"/>
              </a:rPr>
              <a:t>Ettersøk</a:t>
            </a:r>
          </a:p>
          <a:p>
            <a:pPr indent="0">
              <a:buNone/>
            </a:pPr>
            <a:r>
              <a:rPr lang="nb-NO" sz="2800" err="1">
                <a:solidFill>
                  <a:schemeClr val="accent6"/>
                </a:solidFill>
                <a:latin typeface="Calibre"/>
              </a:rPr>
              <a:t>Jakthunddressur</a:t>
            </a:r>
            <a:endParaRPr lang="nb-NO" sz="2800">
              <a:solidFill>
                <a:schemeClr val="accent6"/>
              </a:solidFill>
              <a:latin typeface="Calibre"/>
            </a:endParaRPr>
          </a:p>
          <a:p>
            <a:pPr indent="0">
              <a:buNone/>
            </a:pPr>
            <a:r>
              <a:rPr lang="nb-NO" sz="2800">
                <a:solidFill>
                  <a:schemeClr val="accent6"/>
                </a:solidFill>
                <a:latin typeface="Calibre"/>
              </a:rPr>
              <a:t>Fluekast </a:t>
            </a:r>
          </a:p>
          <a:p>
            <a:pPr indent="0">
              <a:buNone/>
            </a:pPr>
            <a:r>
              <a:rPr lang="nb-NO" sz="2800">
                <a:solidFill>
                  <a:schemeClr val="accent6"/>
                </a:solidFill>
                <a:latin typeface="Calibre"/>
              </a:rPr>
              <a:t>Hagle </a:t>
            </a:r>
          </a:p>
          <a:p>
            <a:pPr indent="0">
              <a:buNone/>
            </a:pPr>
            <a:r>
              <a:rPr lang="nb-NO" sz="2800">
                <a:solidFill>
                  <a:schemeClr val="accent6"/>
                </a:solidFill>
                <a:latin typeface="Calibre"/>
              </a:rPr>
              <a:t>Rifle </a:t>
            </a:r>
          </a:p>
          <a:p>
            <a:pPr indent="0">
              <a:buNone/>
            </a:pPr>
            <a:endParaRPr lang="nb-NO"/>
          </a:p>
          <a:p>
            <a:endParaRPr lang="nb-NO"/>
          </a:p>
          <a:p>
            <a:endParaRPr lang="nb-NO"/>
          </a:p>
        </p:txBody>
      </p:sp>
      <p:sp>
        <p:nvSpPr>
          <p:cNvPr id="3" name="Plassholder for tekst 2">
            <a:extLst>
              <a:ext uri="{FF2B5EF4-FFF2-40B4-BE49-F238E27FC236}">
                <a16:creationId xmlns:a16="http://schemas.microsoft.com/office/drawing/2014/main" id="{AC236471-ED06-421D-D520-7DC59BEE3961}"/>
              </a:ext>
            </a:extLst>
          </p:cNvPr>
          <p:cNvSpPr>
            <a:spLocks noGrp="1"/>
          </p:cNvSpPr>
          <p:nvPr>
            <p:ph type="body" sz="quarter" idx="13"/>
          </p:nvPr>
        </p:nvSpPr>
        <p:spPr>
          <a:xfrm>
            <a:off x="6172199" y="747609"/>
            <a:ext cx="5287963" cy="1208777"/>
          </a:xfrm>
        </p:spPr>
        <p:txBody>
          <a:bodyPr/>
          <a:lstStyle/>
          <a:p>
            <a:r>
              <a:rPr lang="nb-NO"/>
              <a:t>Meld interesse</a:t>
            </a:r>
          </a:p>
        </p:txBody>
      </p:sp>
      <p:pic>
        <p:nvPicPr>
          <p:cNvPr id="6" name="Bilde 5">
            <a:extLst>
              <a:ext uri="{FF2B5EF4-FFF2-40B4-BE49-F238E27FC236}">
                <a16:creationId xmlns:a16="http://schemas.microsoft.com/office/drawing/2014/main" id="{C02EAAA5-EE11-AD82-ED28-FFEA8D4346F2}"/>
              </a:ext>
            </a:extLst>
          </p:cNvPr>
          <p:cNvPicPr>
            <a:picLocks noChangeAspect="1"/>
          </p:cNvPicPr>
          <p:nvPr/>
        </p:nvPicPr>
        <p:blipFill>
          <a:blip r:embed="rId3"/>
          <a:stretch>
            <a:fillRect/>
          </a:stretch>
        </p:blipFill>
        <p:spPr>
          <a:xfrm>
            <a:off x="301286" y="1417867"/>
            <a:ext cx="5423108" cy="4244172"/>
          </a:xfrm>
          <a:prstGeom prst="rect">
            <a:avLst/>
          </a:prstGeom>
        </p:spPr>
      </p:pic>
      <p:pic>
        <p:nvPicPr>
          <p:cNvPr id="7" name="Picture 2" descr="arrow marker isolated png mark hand draw">
            <a:extLst>
              <a:ext uri="{FF2B5EF4-FFF2-40B4-BE49-F238E27FC236}">
                <a16:creationId xmlns:a16="http://schemas.microsoft.com/office/drawing/2014/main" id="{19FD23FA-45AB-27EB-A9FC-B7E3D3BC81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758458">
            <a:off x="-1279464" y="4190555"/>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47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
            <a:extLst>
              <a:ext uri="{FF2B5EF4-FFF2-40B4-BE49-F238E27FC236}">
                <a16:creationId xmlns:a16="http://schemas.microsoft.com/office/drawing/2014/main" id="{ADCED929-5907-875A-AF0B-F576B333254E}"/>
              </a:ext>
            </a:extLst>
          </p:cNvPr>
          <p:cNvPicPr>
            <a:picLocks noGrp="1" noChangeAspect="1"/>
          </p:cNvPicPr>
          <p:nvPr>
            <p:ph type="pic" sz="quarter" idx="10"/>
          </p:nvPr>
        </p:nvPicPr>
        <p:blipFill>
          <a:blip r:embed="rId3"/>
          <a:srcRect t="31228" b="31228"/>
          <a:stretch>
            <a:fillRect/>
          </a:stretch>
        </p:blipFill>
        <p:spPr/>
      </p:pic>
      <p:sp>
        <p:nvSpPr>
          <p:cNvPr id="4" name="Tittel 1">
            <a:extLst>
              <a:ext uri="{FF2B5EF4-FFF2-40B4-BE49-F238E27FC236}">
                <a16:creationId xmlns:a16="http://schemas.microsoft.com/office/drawing/2014/main" id="{5D72FEC2-816D-52D9-FDF6-E0C6146C2D3E}"/>
              </a:ext>
            </a:extLst>
          </p:cNvPr>
          <p:cNvSpPr txBox="1">
            <a:spLocks/>
          </p:cNvSpPr>
          <p:nvPr/>
        </p:nvSpPr>
        <p:spPr>
          <a:xfrm>
            <a:off x="4232223" y="764498"/>
            <a:ext cx="7959777" cy="2162772"/>
          </a:xfrm>
          <a:prstGeom prst="rect">
            <a:avLst/>
          </a:prstGeom>
        </p:spPr>
        <p:txBody>
          <a:bodyPr>
            <a:normAutofit/>
          </a:bodyPr>
          <a:lstStyle>
            <a:lvl1pPr algn="l" defTabSz="914400" rtl="0" eaLnBrk="1" latinLnBrk="0" hangingPunct="1">
              <a:lnSpc>
                <a:spcPct val="90000"/>
              </a:lnSpc>
              <a:spcBef>
                <a:spcPct val="0"/>
              </a:spcBef>
              <a:buNone/>
              <a:defRPr sz="4000" b="1" i="0" kern="1200" spc="50" baseline="0">
                <a:solidFill>
                  <a:schemeClr val="bg1"/>
                </a:solidFill>
                <a:latin typeface="Arial" panose="020B0604020202020204" pitchFamily="34" charset="0"/>
                <a:ea typeface="+mj-ea"/>
                <a:cs typeface="Arial" panose="020B0604020202020204" pitchFamily="34" charset="0"/>
              </a:defRPr>
            </a:lvl1pPr>
          </a:lstStyle>
          <a:p>
            <a:pPr algn="ctr"/>
            <a:r>
              <a:rPr lang="nb-NO">
                <a:solidFill>
                  <a:srgbClr val="CC6835"/>
                </a:solidFill>
              </a:rPr>
              <a:t>Jakt- og fiskeglede til alle – </a:t>
            </a:r>
          </a:p>
          <a:p>
            <a:pPr algn="ctr"/>
            <a:r>
              <a:rPr lang="nb-NO">
                <a:solidFill>
                  <a:srgbClr val="CC6835"/>
                </a:solidFill>
              </a:rPr>
              <a:t>for alltid!</a:t>
            </a:r>
          </a:p>
        </p:txBody>
      </p:sp>
    </p:spTree>
    <p:extLst>
      <p:ext uri="{BB962C8B-B14F-4D97-AF65-F5344CB8AC3E}">
        <p14:creationId xmlns:p14="http://schemas.microsoft.com/office/powerpoint/2010/main" val="1836027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020032E-F182-BF5B-112D-115E2F5FE2F1}"/>
              </a:ext>
            </a:extLst>
          </p:cNvPr>
          <p:cNvGraphicFramePr>
            <a:graphicFrameLocks/>
          </p:cNvGraphicFramePr>
          <p:nvPr>
            <p:extLst>
              <p:ext uri="{D42A27DB-BD31-4B8C-83A1-F6EECF244321}">
                <p14:modId xmlns:p14="http://schemas.microsoft.com/office/powerpoint/2010/main" val="2604823981"/>
              </p:ext>
            </p:extLst>
          </p:nvPr>
        </p:nvGraphicFramePr>
        <p:xfrm>
          <a:off x="2240286" y="582871"/>
          <a:ext cx="7711427" cy="56922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0514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6F845-8A2F-97BD-2F99-CBAC2672E765}"/>
            </a:ext>
          </a:extLst>
        </p:cNvPr>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50380BF-3FBF-74DF-631D-EAED9C14B1CA}"/>
              </a:ext>
            </a:extLst>
          </p:cNvPr>
          <p:cNvSpPr>
            <a:spLocks noGrp="1"/>
          </p:cNvSpPr>
          <p:nvPr>
            <p:ph sz="half" idx="2"/>
          </p:nvPr>
        </p:nvSpPr>
        <p:spPr/>
        <p:txBody>
          <a:bodyPr>
            <a:normAutofit/>
          </a:bodyPr>
          <a:lstStyle/>
          <a:p>
            <a:pPr indent="0">
              <a:buNone/>
            </a:pPr>
            <a:endParaRPr lang="nb-NO" sz="1800"/>
          </a:p>
          <a:p>
            <a:pPr marL="143510" indent="-143510"/>
            <a:r>
              <a:rPr lang="nb-NO" sz="1800"/>
              <a:t>NJFF har aktive og allsidige medlemmer. 70 % jakter, 70 % fisker og 70 % annet friluftsliv.</a:t>
            </a:r>
            <a:endParaRPr lang="nb-NO" sz="1800">
              <a:solidFill>
                <a:srgbClr val="FF0000"/>
              </a:solidFill>
            </a:endParaRPr>
          </a:p>
          <a:p>
            <a:pPr marL="143510" indent="-143510"/>
            <a:endParaRPr lang="nb-NO" sz="1800">
              <a:solidFill>
                <a:srgbClr val="FF0000"/>
              </a:solidFill>
            </a:endParaRPr>
          </a:p>
          <a:p>
            <a:pPr marL="143510" indent="-143510"/>
            <a:r>
              <a:rPr lang="nb-NO" sz="1800"/>
              <a:t>Medlemmene opplever at de får en verdi gjennom medlemsfordeler. De viktigste medlemsfordelene er de som tilbys av foreningene: tilgang på jakt og/eller fiske, samt skytebane. </a:t>
            </a:r>
          </a:p>
          <a:p>
            <a:pPr marL="143510" indent="-143510"/>
            <a:endParaRPr lang="nb-NO" sz="1800"/>
          </a:p>
          <a:p>
            <a:pPr marL="143510" indent="-143510"/>
            <a:r>
              <a:rPr lang="nb-NO" sz="1800"/>
              <a:t>De viktigste veiene inn til medlemskap er: jegerprøven, bekjente, skytebanen. </a:t>
            </a:r>
          </a:p>
        </p:txBody>
      </p:sp>
      <p:sp>
        <p:nvSpPr>
          <p:cNvPr id="3" name="Plassholder for tekst 2">
            <a:extLst>
              <a:ext uri="{FF2B5EF4-FFF2-40B4-BE49-F238E27FC236}">
                <a16:creationId xmlns:a16="http://schemas.microsoft.com/office/drawing/2014/main" id="{DD299865-D082-9766-7225-9228514635F9}"/>
              </a:ext>
            </a:extLst>
          </p:cNvPr>
          <p:cNvSpPr>
            <a:spLocks noGrp="1"/>
          </p:cNvSpPr>
          <p:nvPr>
            <p:ph type="body" sz="quarter" idx="13"/>
          </p:nvPr>
        </p:nvSpPr>
        <p:spPr/>
        <p:txBody>
          <a:bodyPr/>
          <a:lstStyle/>
          <a:p>
            <a:r>
              <a:rPr lang="nb-NO" sz="3600"/>
              <a:t>Hva sier medlemmene når vi spør?</a:t>
            </a:r>
            <a:endParaRPr lang="nb-NO"/>
          </a:p>
        </p:txBody>
      </p:sp>
      <p:pic>
        <p:nvPicPr>
          <p:cNvPr id="4" name="Plassholder for bilde 3">
            <a:extLst>
              <a:ext uri="{FF2B5EF4-FFF2-40B4-BE49-F238E27FC236}">
                <a16:creationId xmlns:a16="http://schemas.microsoft.com/office/drawing/2014/main" id="{8167B73A-C97A-5305-B9C8-1AAFCAF4501D}"/>
              </a:ext>
            </a:extLst>
          </p:cNvPr>
          <p:cNvPicPr>
            <a:picLocks noGrp="1" noChangeAspect="1"/>
          </p:cNvPicPr>
          <p:nvPr>
            <p:ph type="pic" sz="quarter" idx="14"/>
          </p:nvPr>
        </p:nvPicPr>
        <p:blipFill>
          <a:blip r:embed="rId3"/>
          <a:srcRect l="27626" r="27626"/>
          <a:stretch>
            <a:fillRect/>
          </a:stretch>
        </p:blipFill>
        <p:spPr/>
      </p:pic>
    </p:spTree>
    <p:extLst>
      <p:ext uri="{BB962C8B-B14F-4D97-AF65-F5344CB8AC3E}">
        <p14:creationId xmlns:p14="http://schemas.microsoft.com/office/powerpoint/2010/main" val="4197372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7C03080-8EEF-FCF5-BB78-5932A3321F7C}"/>
              </a:ext>
            </a:extLst>
          </p:cNvPr>
          <p:cNvSpPr>
            <a:spLocks noGrp="1"/>
          </p:cNvSpPr>
          <p:nvPr>
            <p:ph sz="half" idx="2"/>
          </p:nvPr>
        </p:nvSpPr>
        <p:spPr/>
        <p:txBody>
          <a:bodyPr/>
          <a:lstStyle/>
          <a:p>
            <a:pPr indent="0">
              <a:buNone/>
            </a:pPr>
            <a:r>
              <a:rPr lang="nb-NO" sz="2400"/>
              <a:t>Rekruttering av nye medlemmer</a:t>
            </a:r>
          </a:p>
          <a:p>
            <a:pPr indent="0">
              <a:buNone/>
            </a:pPr>
            <a:br>
              <a:rPr lang="nb-NO" sz="2400"/>
            </a:br>
            <a:r>
              <a:rPr lang="nb-NO" sz="2400"/>
              <a:t>Skape inkluderende og mangfoldige fellesskap</a:t>
            </a:r>
            <a:br>
              <a:rPr lang="nb-NO" sz="2400"/>
            </a:br>
            <a:br>
              <a:rPr lang="nb-NO" sz="2400"/>
            </a:br>
            <a:r>
              <a:rPr lang="nb-NO" sz="2400"/>
              <a:t>Bærekraftig praksis og samarbeid med andre aktører</a:t>
            </a:r>
          </a:p>
          <a:p>
            <a:endParaRPr lang="nb-NO"/>
          </a:p>
        </p:txBody>
      </p:sp>
      <p:sp>
        <p:nvSpPr>
          <p:cNvPr id="3" name="Plassholder for tekst 2">
            <a:extLst>
              <a:ext uri="{FF2B5EF4-FFF2-40B4-BE49-F238E27FC236}">
                <a16:creationId xmlns:a16="http://schemas.microsoft.com/office/drawing/2014/main" id="{482D4F24-0359-DC57-D09B-9C47C67E5A63}"/>
              </a:ext>
            </a:extLst>
          </p:cNvPr>
          <p:cNvSpPr>
            <a:spLocks noGrp="1"/>
          </p:cNvSpPr>
          <p:nvPr>
            <p:ph type="body" sz="quarter" idx="13"/>
          </p:nvPr>
        </p:nvSpPr>
        <p:spPr>
          <a:xfrm>
            <a:off x="6172199" y="423333"/>
            <a:ext cx="5287963" cy="1544615"/>
          </a:xfrm>
        </p:spPr>
        <p:txBody>
          <a:bodyPr>
            <a:normAutofit/>
          </a:bodyPr>
          <a:lstStyle/>
          <a:p>
            <a:r>
              <a:rPr lang="nb-NO" b="1"/>
              <a:t>Hvordan kan vi styrke posisjonen til jakt og fiske?</a:t>
            </a:r>
            <a:endParaRPr lang="nb-NO"/>
          </a:p>
        </p:txBody>
      </p:sp>
      <p:pic>
        <p:nvPicPr>
          <p:cNvPr id="5" name="Plassholder for bilde 4">
            <a:extLst>
              <a:ext uri="{FF2B5EF4-FFF2-40B4-BE49-F238E27FC236}">
                <a16:creationId xmlns:a16="http://schemas.microsoft.com/office/drawing/2014/main" id="{2945EE0E-8447-6FF1-9F29-EDAC87AF25DB}"/>
              </a:ext>
            </a:extLst>
          </p:cNvPr>
          <p:cNvPicPr>
            <a:picLocks noGrp="1" noChangeAspect="1"/>
          </p:cNvPicPr>
          <p:nvPr>
            <p:ph type="pic" sz="quarter" idx="14"/>
          </p:nvPr>
        </p:nvPicPr>
        <p:blipFill>
          <a:blip r:embed="rId3"/>
          <a:srcRect l="29688" r="17180"/>
          <a:stretch/>
        </p:blipFill>
        <p:spPr>
          <a:xfrm>
            <a:off x="1" y="0"/>
            <a:ext cx="5466521" cy="6858000"/>
          </a:xfrm>
        </p:spPr>
      </p:pic>
    </p:spTree>
    <p:extLst>
      <p:ext uri="{BB962C8B-B14F-4D97-AF65-F5344CB8AC3E}">
        <p14:creationId xmlns:p14="http://schemas.microsoft.com/office/powerpoint/2010/main" val="276203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69C9CE3C-35FC-1310-E6FE-F01FC36185BC}"/>
              </a:ext>
            </a:extLst>
          </p:cNvPr>
          <p:cNvPicPr>
            <a:picLocks noGrp="1" noChangeAspect="1"/>
          </p:cNvPicPr>
          <p:nvPr>
            <p:ph type="pic" sz="quarter" idx="13"/>
          </p:nvPr>
        </p:nvPicPr>
        <p:blipFill>
          <a:blip r:embed="rId3"/>
          <a:srcRect l="2084" t="9339" r="5330" b="22484"/>
          <a:stretch/>
        </p:blipFill>
        <p:spPr>
          <a:xfrm>
            <a:off x="0" y="1330036"/>
            <a:ext cx="5510151" cy="4167476"/>
          </a:xfrm>
          <a:prstGeom prst="rect">
            <a:avLst/>
          </a:prstGeom>
        </p:spPr>
      </p:pic>
      <p:sp>
        <p:nvSpPr>
          <p:cNvPr id="3" name="Plassholder for innhold 2">
            <a:extLst>
              <a:ext uri="{FF2B5EF4-FFF2-40B4-BE49-F238E27FC236}">
                <a16:creationId xmlns:a16="http://schemas.microsoft.com/office/drawing/2014/main" id="{E92ADAD3-709E-2B22-DA0D-B6F257167D2C}"/>
              </a:ext>
            </a:extLst>
          </p:cNvPr>
          <p:cNvSpPr>
            <a:spLocks noGrp="1"/>
          </p:cNvSpPr>
          <p:nvPr>
            <p:ph sz="half" idx="2"/>
          </p:nvPr>
        </p:nvSpPr>
        <p:spPr/>
        <p:txBody>
          <a:bodyPr/>
          <a:lstStyle/>
          <a:p>
            <a:endParaRPr lang="nb-NO"/>
          </a:p>
          <a:p>
            <a:r>
              <a:rPr lang="nb-NO"/>
              <a:t>Søknadsportalen</a:t>
            </a:r>
          </a:p>
          <a:p>
            <a:r>
              <a:rPr lang="nb-NO"/>
              <a:t>Min side og lokal foreningsadministrasjon (nytt system i løpet av kort tid)</a:t>
            </a:r>
          </a:p>
          <a:p>
            <a:r>
              <a:rPr lang="nb-NO"/>
              <a:t>Nyhetsbrev</a:t>
            </a:r>
          </a:p>
          <a:p>
            <a:r>
              <a:rPr lang="nb-NO"/>
              <a:t>Ta kontakt med administrasjonen i NJFF</a:t>
            </a:r>
          </a:p>
          <a:p>
            <a:endParaRPr lang="nb-NO"/>
          </a:p>
        </p:txBody>
      </p:sp>
      <p:sp>
        <p:nvSpPr>
          <p:cNvPr id="4" name="Plassholder for tekst 3">
            <a:extLst>
              <a:ext uri="{FF2B5EF4-FFF2-40B4-BE49-F238E27FC236}">
                <a16:creationId xmlns:a16="http://schemas.microsoft.com/office/drawing/2014/main" id="{11DA3307-F86F-CB47-4BB6-E65214A4BFFD}"/>
              </a:ext>
            </a:extLst>
          </p:cNvPr>
          <p:cNvSpPr>
            <a:spLocks noGrp="1"/>
          </p:cNvSpPr>
          <p:nvPr>
            <p:ph type="body" sz="quarter" idx="14"/>
          </p:nvPr>
        </p:nvSpPr>
        <p:spPr/>
        <p:txBody>
          <a:bodyPr/>
          <a:lstStyle/>
          <a:p>
            <a:r>
              <a:rPr lang="nb-NO"/>
              <a:t>Hold deg oppdatert</a:t>
            </a:r>
          </a:p>
        </p:txBody>
      </p:sp>
    </p:spTree>
    <p:extLst>
      <p:ext uri="{BB962C8B-B14F-4D97-AF65-F5344CB8AC3E}">
        <p14:creationId xmlns:p14="http://schemas.microsoft.com/office/powerpoint/2010/main" val="95235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305B6CF-917E-9CAD-0C2B-E47F8D6ED336}"/>
              </a:ext>
            </a:extLst>
          </p:cNvPr>
          <p:cNvSpPr>
            <a:spLocks noGrp="1"/>
          </p:cNvSpPr>
          <p:nvPr>
            <p:ph sz="half" idx="2"/>
          </p:nvPr>
        </p:nvSpPr>
        <p:spPr/>
        <p:txBody>
          <a:bodyPr/>
          <a:lstStyle/>
          <a:p>
            <a:pPr algn="l">
              <a:buFont typeface="Arial" panose="020B0604020202020204" pitchFamily="34" charset="0"/>
              <a:buChar char="•"/>
            </a:pPr>
            <a:endParaRPr lang="nb-NO" b="0" i="0">
              <a:effectLst/>
            </a:endParaRPr>
          </a:p>
          <a:p>
            <a:pPr algn="l">
              <a:buFont typeface="Arial" panose="020B0604020202020204" pitchFamily="34" charset="0"/>
              <a:buChar char="•"/>
            </a:pPr>
            <a:endParaRPr lang="nb-NO"/>
          </a:p>
          <a:p>
            <a:pPr>
              <a:buFont typeface="Arial" panose="020B0604020202020204" pitchFamily="34" charset="0"/>
              <a:buChar char="•"/>
            </a:pPr>
            <a:r>
              <a:rPr lang="nb-NO" b="0" i="0">
                <a:effectLst/>
              </a:rPr>
              <a:t>NJFF er </a:t>
            </a:r>
            <a:r>
              <a:rPr lang="nb-NO"/>
              <a:t>demokratisk styrt interesseorganisasjon. Sammen har vi</a:t>
            </a:r>
            <a:r>
              <a:rPr lang="nb-NO" b="0" i="0">
                <a:effectLst/>
              </a:rPr>
              <a:t> stor innflytelse og makt. </a:t>
            </a:r>
          </a:p>
          <a:p>
            <a:pPr indent="0" algn="l">
              <a:buNone/>
            </a:pPr>
            <a:endParaRPr lang="nb-NO"/>
          </a:p>
          <a:p>
            <a:pPr algn="l">
              <a:buFont typeface="Arial" panose="020B0604020202020204" pitchFamily="34" charset="0"/>
              <a:buChar char="•"/>
            </a:pPr>
            <a:r>
              <a:rPr lang="nb-NO" b="0" i="0">
                <a:effectLst/>
              </a:rPr>
              <a:t>Landsmøtet har talt – nå skal vi alle følge opp</a:t>
            </a:r>
          </a:p>
          <a:p>
            <a:pPr lvl="1">
              <a:buFont typeface="Arial" panose="020B0604020202020204" pitchFamily="34" charset="0"/>
              <a:buChar char="•"/>
            </a:pPr>
            <a:r>
              <a:rPr lang="nb-NO"/>
              <a:t>Nytt forbundsstyre og vedtektsendringer</a:t>
            </a:r>
          </a:p>
          <a:p>
            <a:pPr lvl="1">
              <a:buFont typeface="Arial" panose="020B0604020202020204" pitchFamily="34" charset="0"/>
              <a:buChar char="•"/>
            </a:pPr>
            <a:r>
              <a:rPr lang="nb-NO"/>
              <a:t>Resolusjoner om naturforvaltning</a:t>
            </a:r>
          </a:p>
          <a:p>
            <a:pPr lvl="1">
              <a:buFont typeface="Arial" panose="020B0604020202020204" pitchFamily="34" charset="0"/>
              <a:buChar char="•"/>
            </a:pPr>
            <a:r>
              <a:rPr lang="nb-NO"/>
              <a:t>Fokusområder for kommende periode</a:t>
            </a:r>
            <a:endParaRPr lang="nb-NO" b="0" i="0">
              <a:effectLst/>
            </a:endParaRPr>
          </a:p>
          <a:p>
            <a:pPr lvl="1">
              <a:buFont typeface="Arial" panose="020B0604020202020204" pitchFamily="34" charset="0"/>
              <a:buChar char="•"/>
            </a:pPr>
            <a:endParaRPr lang="nb-NO" b="0" i="0">
              <a:effectLst/>
            </a:endParaRPr>
          </a:p>
          <a:p>
            <a:endParaRPr lang="nb-NO"/>
          </a:p>
        </p:txBody>
      </p:sp>
      <p:sp>
        <p:nvSpPr>
          <p:cNvPr id="3" name="Plassholder for tekst 2">
            <a:extLst>
              <a:ext uri="{FF2B5EF4-FFF2-40B4-BE49-F238E27FC236}">
                <a16:creationId xmlns:a16="http://schemas.microsoft.com/office/drawing/2014/main" id="{96E473A4-9E93-D3C0-656A-7A7753511DAD}"/>
              </a:ext>
            </a:extLst>
          </p:cNvPr>
          <p:cNvSpPr>
            <a:spLocks noGrp="1"/>
          </p:cNvSpPr>
          <p:nvPr>
            <p:ph type="body" sz="quarter" idx="13"/>
          </p:nvPr>
        </p:nvSpPr>
        <p:spPr/>
        <p:txBody>
          <a:bodyPr/>
          <a:lstStyle/>
          <a:p>
            <a:r>
              <a:rPr lang="nb-NO"/>
              <a:t>Veien etter landsmøtet</a:t>
            </a:r>
          </a:p>
        </p:txBody>
      </p:sp>
      <p:pic>
        <p:nvPicPr>
          <p:cNvPr id="10" name="Plassholder for bilde 9">
            <a:extLst>
              <a:ext uri="{FF2B5EF4-FFF2-40B4-BE49-F238E27FC236}">
                <a16:creationId xmlns:a16="http://schemas.microsoft.com/office/drawing/2014/main" id="{B131594C-30A2-F627-81E8-C3E444589C5A}"/>
              </a:ext>
            </a:extLst>
          </p:cNvPr>
          <p:cNvPicPr>
            <a:picLocks noGrp="1" noChangeAspect="1"/>
          </p:cNvPicPr>
          <p:nvPr>
            <p:ph type="pic" sz="quarter" idx="14"/>
          </p:nvPr>
        </p:nvPicPr>
        <p:blipFill>
          <a:blip r:embed="rId3"/>
          <a:srcRect l="22041" r="22041"/>
          <a:stretch>
            <a:fillRect/>
          </a:stretch>
        </p:blipFill>
        <p:spPr>
          <a:prstGeom prst="rect">
            <a:avLst/>
          </a:prstGeom>
        </p:spPr>
      </p:pic>
    </p:spTree>
    <p:extLst>
      <p:ext uri="{BB962C8B-B14F-4D97-AF65-F5344CB8AC3E}">
        <p14:creationId xmlns:p14="http://schemas.microsoft.com/office/powerpoint/2010/main" val="543874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1E2782D-82A1-2B4A-B25D-D31DEAD75484}"/>
              </a:ext>
            </a:extLst>
          </p:cNvPr>
          <p:cNvSpPr>
            <a:spLocks noGrp="1"/>
          </p:cNvSpPr>
          <p:nvPr>
            <p:ph sz="half" idx="2"/>
          </p:nvPr>
        </p:nvSpPr>
        <p:spPr/>
        <p:txBody>
          <a:bodyPr>
            <a:normAutofit/>
          </a:bodyPr>
          <a:lstStyle/>
          <a:p>
            <a:pPr indent="0" algn="l">
              <a:buNone/>
            </a:pPr>
            <a:endParaRPr lang="nb-NO" sz="2400" b="0" i="0">
              <a:effectLst/>
            </a:endParaRPr>
          </a:p>
          <a:p>
            <a:pPr indent="0" algn="l">
              <a:buNone/>
            </a:pPr>
            <a:r>
              <a:rPr lang="nb-NO" sz="2400" b="0" i="0">
                <a:effectLst/>
              </a:rPr>
              <a:t>Inngrep og tap av natur</a:t>
            </a:r>
          </a:p>
          <a:p>
            <a:pPr indent="0" algn="l">
              <a:buNone/>
            </a:pPr>
            <a:endParaRPr lang="nb-NO" sz="2400" b="0" i="0">
              <a:effectLst/>
            </a:endParaRPr>
          </a:p>
          <a:p>
            <a:pPr indent="0" algn="l">
              <a:buNone/>
            </a:pPr>
            <a:r>
              <a:rPr lang="nb-NO" sz="2400"/>
              <a:t>Skytebaner og bly i ammunisjon</a:t>
            </a:r>
          </a:p>
          <a:p>
            <a:pPr indent="0" algn="l">
              <a:buNone/>
            </a:pPr>
            <a:endParaRPr lang="nb-NO" sz="2400" b="0" i="0">
              <a:effectLst/>
            </a:endParaRPr>
          </a:p>
          <a:p>
            <a:pPr indent="0" algn="l">
              <a:buNone/>
            </a:pPr>
            <a:r>
              <a:rPr lang="nb-NO" sz="2400"/>
              <a:t>Ny </a:t>
            </a:r>
            <a:r>
              <a:rPr lang="nb-NO" sz="2400" err="1"/>
              <a:t>viltressurslov</a:t>
            </a:r>
            <a:endParaRPr lang="nb-NO" sz="2400" b="0" i="0">
              <a:effectLst/>
            </a:endParaRPr>
          </a:p>
        </p:txBody>
      </p:sp>
      <p:sp>
        <p:nvSpPr>
          <p:cNvPr id="3" name="Plassholder for tekst 2">
            <a:extLst>
              <a:ext uri="{FF2B5EF4-FFF2-40B4-BE49-F238E27FC236}">
                <a16:creationId xmlns:a16="http://schemas.microsoft.com/office/drawing/2014/main" id="{22BDD19D-F4ED-F9DD-3C25-287801710BFC}"/>
              </a:ext>
            </a:extLst>
          </p:cNvPr>
          <p:cNvSpPr>
            <a:spLocks noGrp="1"/>
          </p:cNvSpPr>
          <p:nvPr>
            <p:ph type="body" sz="quarter" idx="13"/>
          </p:nvPr>
        </p:nvSpPr>
        <p:spPr/>
        <p:txBody>
          <a:bodyPr/>
          <a:lstStyle/>
          <a:p>
            <a:r>
              <a:rPr lang="nb-NO"/>
              <a:t>Rammene for jakt og fiske</a:t>
            </a:r>
          </a:p>
        </p:txBody>
      </p:sp>
      <p:pic>
        <p:nvPicPr>
          <p:cNvPr id="7" name="Plassholder for bilde 6">
            <a:extLst>
              <a:ext uri="{FF2B5EF4-FFF2-40B4-BE49-F238E27FC236}">
                <a16:creationId xmlns:a16="http://schemas.microsoft.com/office/drawing/2014/main" id="{B56C33AB-E6CC-BC25-FD9C-C5EE713349E4}"/>
              </a:ext>
            </a:extLst>
          </p:cNvPr>
          <p:cNvPicPr>
            <a:picLocks noGrp="1" noChangeAspect="1"/>
          </p:cNvPicPr>
          <p:nvPr>
            <p:ph type="pic" sz="quarter" idx="14"/>
          </p:nvPr>
        </p:nvPicPr>
        <p:blipFill>
          <a:blip r:embed="rId3"/>
          <a:srcRect l="23405" r="23405"/>
          <a:stretch>
            <a:fillRect/>
          </a:stretch>
        </p:blipFill>
        <p:spPr/>
      </p:pic>
    </p:spTree>
    <p:extLst>
      <p:ext uri="{BB962C8B-B14F-4D97-AF65-F5344CB8AC3E}">
        <p14:creationId xmlns:p14="http://schemas.microsoft.com/office/powerpoint/2010/main" val="3690508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C2F51-2994-5185-7C8B-4D1E83EDCB25}"/>
            </a:ext>
          </a:extLst>
        </p:cNvPr>
        <p:cNvGrpSpPr/>
        <p:nvPr/>
      </p:nvGrpSpPr>
      <p:grpSpPr>
        <a:xfrm>
          <a:off x="0" y="0"/>
          <a:ext cx="0" cy="0"/>
          <a:chOff x="0" y="0"/>
          <a:chExt cx="0" cy="0"/>
        </a:xfrm>
      </p:grpSpPr>
      <p:pic>
        <p:nvPicPr>
          <p:cNvPr id="7" name="Bilde 6" descr="Et bilde som inneholder øyne, nærbilde, øyevipper, øyebryn&#10;&#10;KI-generert innhold kan være feil.">
            <a:extLst>
              <a:ext uri="{FF2B5EF4-FFF2-40B4-BE49-F238E27FC236}">
                <a16:creationId xmlns:a16="http://schemas.microsoft.com/office/drawing/2014/main" id="{A89B6355-B30C-BABC-B729-47438FDC0878}"/>
              </a:ext>
            </a:extLst>
          </p:cNvPr>
          <p:cNvPicPr>
            <a:picLocks noChangeAspect="1"/>
          </p:cNvPicPr>
          <p:nvPr/>
        </p:nvPicPr>
        <p:blipFill>
          <a:blip r:embed="rId3"/>
          <a:srcRect l="12873" r="9798" b="1"/>
          <a:stretch/>
        </p:blipFill>
        <p:spPr>
          <a:xfrm>
            <a:off x="6520071" y="10"/>
            <a:ext cx="5671930" cy="6857990"/>
          </a:xfrm>
          <a:prstGeom prst="rect">
            <a:avLst/>
          </a:prstGeom>
          <a:noFill/>
        </p:spPr>
      </p:pic>
      <p:sp>
        <p:nvSpPr>
          <p:cNvPr id="2" name="Plassholder for tekst 1">
            <a:extLst>
              <a:ext uri="{FF2B5EF4-FFF2-40B4-BE49-F238E27FC236}">
                <a16:creationId xmlns:a16="http://schemas.microsoft.com/office/drawing/2014/main" id="{EB044E01-B795-5E03-8CE8-D809A57DE1EE}"/>
              </a:ext>
            </a:extLst>
          </p:cNvPr>
          <p:cNvSpPr>
            <a:spLocks noGrp="1"/>
          </p:cNvSpPr>
          <p:nvPr>
            <p:ph type="body" sz="half" idx="2"/>
          </p:nvPr>
        </p:nvSpPr>
        <p:spPr>
          <a:xfrm>
            <a:off x="838800" y="2298700"/>
            <a:ext cx="5100637" cy="3570288"/>
          </a:xfrm>
        </p:spPr>
        <p:txBody>
          <a:bodyPr>
            <a:normAutofit/>
          </a:bodyPr>
          <a:lstStyle/>
          <a:p>
            <a:pPr marL="342900" indent="-342900">
              <a:buFont typeface="Arial" panose="020B0604020202020204" pitchFamily="34" charset="0"/>
              <a:buChar char="•"/>
            </a:pPr>
            <a:r>
              <a:rPr lang="nb-NO" sz="1300"/>
              <a:t>Krever en miljømessig bærekraftig oppdrettsnæring med nullutslippsanlegg</a:t>
            </a:r>
          </a:p>
          <a:p>
            <a:pPr marL="1028700" lvl="1" indent="-342900"/>
            <a:r>
              <a:rPr lang="nb-NO" sz="1300"/>
              <a:t>Oppfølging av havbruksutvalgets utredning, dyrevelferdsmeldingen og aktuelle representantforslag inn mot havbruksmeldingen</a:t>
            </a:r>
          </a:p>
          <a:p>
            <a:pPr marL="1028700" lvl="1" indent="-342900"/>
            <a:r>
              <a:rPr lang="nb-NO" sz="1300"/>
              <a:t>Politisk oppfølging, herunder befaring til nullutslippsanlegg</a:t>
            </a:r>
          </a:p>
          <a:p>
            <a:pPr marL="1028700" lvl="1" indent="-342900"/>
            <a:r>
              <a:rPr lang="nb-NO" sz="1300"/>
              <a:t>Konferanse om mulige løsninger på oppdrettsindustriens utfordringer overfor de ville laksefiskene</a:t>
            </a:r>
          </a:p>
          <a:p>
            <a:pPr marL="342900" indent="-342900">
              <a:buFont typeface="Arial" panose="020B0604020202020204" pitchFamily="34" charset="0"/>
              <a:buChar char="•"/>
            </a:pPr>
            <a:r>
              <a:rPr lang="nb-NO" sz="1300"/>
              <a:t>Regulering av laksefisket i sjø og elv</a:t>
            </a:r>
          </a:p>
          <a:p>
            <a:pPr marL="1028700" lvl="1" indent="-342900"/>
            <a:r>
              <a:rPr lang="nb-NO" sz="1300"/>
              <a:t>NJFF støtter strenge reguleringer for å sikre oppnåelse av gytebestandsmål og unngå overbeskatning</a:t>
            </a:r>
          </a:p>
          <a:p>
            <a:pPr marL="1028700" lvl="1" indent="-342900"/>
            <a:r>
              <a:rPr lang="nb-NO" sz="1300"/>
              <a:t>Når innføring av maksmål i praksis medfører et rent fang-og-slipp-fiske, bør det ikke åpnes for fiske</a:t>
            </a:r>
          </a:p>
          <a:p>
            <a:pPr marL="1028700" lvl="1" indent="-342900"/>
            <a:endParaRPr lang="nb-NO" sz="1300"/>
          </a:p>
          <a:p>
            <a:pPr marL="1028700" lvl="1" indent="-342900"/>
            <a:endParaRPr lang="nb-NO" sz="1300"/>
          </a:p>
        </p:txBody>
      </p:sp>
      <p:sp>
        <p:nvSpPr>
          <p:cNvPr id="3" name="Tittel 2">
            <a:extLst>
              <a:ext uri="{FF2B5EF4-FFF2-40B4-BE49-F238E27FC236}">
                <a16:creationId xmlns:a16="http://schemas.microsoft.com/office/drawing/2014/main" id="{DA5CEEE7-0CA5-DF2A-935A-601E635C549A}"/>
              </a:ext>
            </a:extLst>
          </p:cNvPr>
          <p:cNvSpPr>
            <a:spLocks noGrp="1"/>
          </p:cNvSpPr>
          <p:nvPr>
            <p:ph type="title"/>
          </p:nvPr>
        </p:nvSpPr>
        <p:spPr>
          <a:xfrm>
            <a:off x="838800" y="986400"/>
            <a:ext cx="5100637" cy="1069200"/>
          </a:xfrm>
        </p:spPr>
        <p:txBody>
          <a:bodyPr anchor="b">
            <a:normAutofit/>
          </a:bodyPr>
          <a:lstStyle/>
          <a:p>
            <a:r>
              <a:rPr lang="nb-NO"/>
              <a:t>Villaks</a:t>
            </a:r>
          </a:p>
        </p:txBody>
      </p:sp>
    </p:spTree>
    <p:extLst>
      <p:ext uri="{BB962C8B-B14F-4D97-AF65-F5344CB8AC3E}">
        <p14:creationId xmlns:p14="http://schemas.microsoft.com/office/powerpoint/2010/main" val="264168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utendørs, person, tre, Rovfugl&#10;&#10;Automatisk generert beskrivelse">
            <a:extLst>
              <a:ext uri="{FF2B5EF4-FFF2-40B4-BE49-F238E27FC236}">
                <a16:creationId xmlns:a16="http://schemas.microsoft.com/office/drawing/2014/main" id="{B211D122-35BF-362B-B346-176935479CC3}"/>
              </a:ext>
            </a:extLst>
          </p:cNvPr>
          <p:cNvPicPr>
            <a:picLocks noGrp="1" noChangeAspect="1"/>
          </p:cNvPicPr>
          <p:nvPr>
            <p:ph type="pic" sz="quarter" idx="10"/>
          </p:nvPr>
        </p:nvPicPr>
        <p:blipFill>
          <a:blip r:embed="rId3"/>
          <a:srcRect t="9678" b="9678"/>
          <a:stretch>
            <a:fillRect/>
          </a:stretch>
        </p:blipFill>
        <p:spPr/>
      </p:pic>
      <p:sp>
        <p:nvSpPr>
          <p:cNvPr id="3" name="Plassholder for tekst 2">
            <a:extLst>
              <a:ext uri="{FF2B5EF4-FFF2-40B4-BE49-F238E27FC236}">
                <a16:creationId xmlns:a16="http://schemas.microsoft.com/office/drawing/2014/main" id="{F35C7CD6-0522-583A-9F06-DD4B5B35FD0E}"/>
              </a:ext>
            </a:extLst>
          </p:cNvPr>
          <p:cNvSpPr>
            <a:spLocks noGrp="1"/>
          </p:cNvSpPr>
          <p:nvPr>
            <p:ph type="body" sz="half" idx="2"/>
          </p:nvPr>
        </p:nvSpPr>
        <p:spPr/>
        <p:txBody>
          <a:bodyPr/>
          <a:lstStyle/>
          <a:p>
            <a:r>
              <a:rPr lang="nb-NO"/>
              <a:t>Opplysningsvesenets Fond skulle bli aksjeselskap.</a:t>
            </a:r>
          </a:p>
          <a:p>
            <a:r>
              <a:rPr lang="nb-NO"/>
              <a:t>Hva med jakt- og fisketilgangen på disse eiendommene?</a:t>
            </a:r>
          </a:p>
          <a:p>
            <a:r>
              <a:rPr lang="nb-NO"/>
              <a:t>I 2024 fikk vi gjennomslag:</a:t>
            </a:r>
          </a:p>
          <a:p>
            <a:r>
              <a:rPr lang="nb-NO"/>
              <a:t>«Stortinget ber regjeringen sørge for at aksjeselskapets mål, vedtekter eller strategi bidrar til allmennhetens reelle tilgang til jakt og fiske på selskapets eiendommer.» </a:t>
            </a:r>
          </a:p>
        </p:txBody>
      </p:sp>
      <p:sp>
        <p:nvSpPr>
          <p:cNvPr id="4" name="Tittel 3">
            <a:extLst>
              <a:ext uri="{FF2B5EF4-FFF2-40B4-BE49-F238E27FC236}">
                <a16:creationId xmlns:a16="http://schemas.microsoft.com/office/drawing/2014/main" id="{673BFE5C-BE18-D0B8-73A8-97DB5B3DE732}"/>
              </a:ext>
            </a:extLst>
          </p:cNvPr>
          <p:cNvSpPr>
            <a:spLocks noGrp="1"/>
          </p:cNvSpPr>
          <p:nvPr>
            <p:ph type="title"/>
          </p:nvPr>
        </p:nvSpPr>
        <p:spPr/>
        <p:txBody>
          <a:bodyPr>
            <a:normAutofit fontScale="90000"/>
          </a:bodyPr>
          <a:lstStyle/>
          <a:p>
            <a:r>
              <a:rPr lang="nb-NO"/>
              <a:t>Lange prosesser, gode gjennomslag – ett eksempel</a:t>
            </a:r>
          </a:p>
        </p:txBody>
      </p:sp>
    </p:spTree>
    <p:extLst>
      <p:ext uri="{BB962C8B-B14F-4D97-AF65-F5344CB8AC3E}">
        <p14:creationId xmlns:p14="http://schemas.microsoft.com/office/powerpoint/2010/main" val="2648085804"/>
      </p:ext>
    </p:extLst>
  </p:cSld>
  <p:clrMapOvr>
    <a:masterClrMapping/>
  </p:clrMapOvr>
</p:sld>
</file>

<file path=ppt/theme/theme1.xml><?xml version="1.0" encoding="utf-8"?>
<a:theme xmlns:a="http://schemas.openxmlformats.org/drawingml/2006/main" name="Office-tema">
  <a:themeElements>
    <a:clrScheme name="NJFF farger">
      <a:dk1>
        <a:srgbClr val="003B5C"/>
      </a:dk1>
      <a:lt1>
        <a:srgbClr val="000000"/>
      </a:lt1>
      <a:dk2>
        <a:srgbClr val="FFFFFF"/>
      </a:dk2>
      <a:lt2>
        <a:srgbClr val="7FA9AE"/>
      </a:lt2>
      <a:accent1>
        <a:srgbClr val="F2A900"/>
      </a:accent1>
      <a:accent2>
        <a:srgbClr val="4F868E"/>
      </a:accent2>
      <a:accent3>
        <a:srgbClr val="00A7B5"/>
      </a:accent3>
      <a:accent4>
        <a:srgbClr val="FFFFFF"/>
      </a:accent4>
      <a:accent5>
        <a:srgbClr val="FFFFFF"/>
      </a:accent5>
      <a:accent6>
        <a:srgbClr val="FFFFFF"/>
      </a:accent6>
      <a:hlink>
        <a:srgbClr val="FFFFFF"/>
      </a:hlink>
      <a:folHlink>
        <a:srgbClr val="003B5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ff" id="{6DED2074-DED2-CC4D-8887-1ABB40DEAF63}" vid="{588ADE43-D9D1-A348-B9EA-19120FD012F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050EB7E-8F87-4C43-A426-9744EC95FBFB}">
  <we:reference id="9e9a702b-b4c8-4e5a-bf32-c82a9db4bc85" version="1.2.0.0" store="EXCatalog" storeType="EXCatalog"/>
  <we:alternateReferences>
    <we:reference id="WA104380621" version="1.2.0.0" store="nb-NO"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11763C312E4154C8274CF55910E0226" ma:contentTypeVersion="14" ma:contentTypeDescription="Opprett et nytt dokument." ma:contentTypeScope="" ma:versionID="3be467bbe583ae9034425caa52c4d616">
  <xsd:schema xmlns:xsd="http://www.w3.org/2001/XMLSchema" xmlns:xs="http://www.w3.org/2001/XMLSchema" xmlns:p="http://schemas.microsoft.com/office/2006/metadata/properties" xmlns:ns2="9e250249-b439-43a3-a804-a15fdb631b37" xmlns:ns3="e196585a-df3c-48e0-a225-1c11fdbf4b84" targetNamespace="http://schemas.microsoft.com/office/2006/metadata/properties" ma:root="true" ma:fieldsID="5429168b71aea934b05777b6ecf66e27" ns2:_="" ns3:_="">
    <xsd:import namespace="9e250249-b439-43a3-a804-a15fdb631b37"/>
    <xsd:import namespace="e196585a-df3c-48e0-a225-1c11fdbf4b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250249-b439-43a3-a804-a15fdb631b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4e8385e1-2509-49fc-a462-beb89f523d7b" ma:termSetId="09814cd3-568e-fe90-9814-8d621ff8fb84" ma:anchorId="fba54fb3-c3e1-fe81-a776-ca4b69148c4d" ma:open="true" ma:isKeyword="false">
      <xsd:complexType>
        <xsd:sequence>
          <xsd:element ref="pc:Terms" minOccurs="0" maxOccurs="1"/>
        </xsd:sequence>
      </xsd:complex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96585a-df3c-48e0-a225-1c11fdbf4b84"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250249-b439-43a3-a804-a15fdb631b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052E845-2C0C-4D95-930B-85EF76209020}">
  <ds:schemaRefs>
    <ds:schemaRef ds:uri="http://schemas.microsoft.com/sharepoint/v3/contenttype/forms"/>
  </ds:schemaRefs>
</ds:datastoreItem>
</file>

<file path=customXml/itemProps2.xml><?xml version="1.0" encoding="utf-8"?>
<ds:datastoreItem xmlns:ds="http://schemas.openxmlformats.org/officeDocument/2006/customXml" ds:itemID="{16F6B630-179A-4C67-A372-80FBF9F05A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250249-b439-43a3-a804-a15fdb631b37"/>
    <ds:schemaRef ds:uri="e196585a-df3c-48e0-a225-1c11fdbf4b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995F9E-2404-43AD-943F-2EFE6F6E13EC}">
  <ds:schemaRefs>
    <ds:schemaRef ds:uri="e196585a-df3c-48e0-a225-1c11fdbf4b84"/>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9e250249-b439-43a3-a804-a15fdb631b37"/>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Office-tema</Template>
  <TotalTime>93</TotalTime>
  <Words>4635</Words>
  <Application>Microsoft Office PowerPoint</Application>
  <PresentationFormat>Widescreen</PresentationFormat>
  <Paragraphs>231</Paragraphs>
  <Slides>12</Slides>
  <Notes>11</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12</vt:i4>
      </vt:variant>
    </vt:vector>
  </HeadingPairs>
  <TitlesOfParts>
    <vt:vector size="21" baseType="lpstr">
      <vt:lpstr>Aptos</vt:lpstr>
      <vt:lpstr>Arial</vt:lpstr>
      <vt:lpstr>Calibre</vt:lpstr>
      <vt:lpstr>Calibri</vt:lpstr>
      <vt:lpstr>Roboto</vt:lpstr>
      <vt:lpstr>Symbol</vt:lpstr>
      <vt:lpstr>Söhne</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Villaks</vt:lpstr>
      <vt:lpstr>Lange prosesser, gode gjennomslag – ett eksempel</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Håvard Skjerstad Andersen</dc:creator>
  <cp:lastModifiedBy>Jesper Maj Larsen</cp:lastModifiedBy>
  <cp:revision>5</cp:revision>
  <dcterms:created xsi:type="dcterms:W3CDTF">2025-01-30T07:56:49Z</dcterms:created>
  <dcterms:modified xsi:type="dcterms:W3CDTF">2025-03-28T17:38:17Z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0x010100C11763C312E4154C8274CF55910E0226</vt:lpwstr>
  </property>
  <property fmtid="{D5CDD505-2E9C-101B-9397-08002B2CF9AE}" pid="3" name="MediaServiceImageTags">
    <vt:lpwstr/>
  </property>
</Properties>
</file>