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307" r:id="rId4"/>
    <p:sldId id="308" r:id="rId5"/>
    <p:sldId id="309" r:id="rId6"/>
    <p:sldId id="435" r:id="rId7"/>
    <p:sldId id="311" r:id="rId8"/>
    <p:sldId id="313" r:id="rId9"/>
    <p:sldId id="312" r:id="rId10"/>
    <p:sldId id="439" r:id="rId11"/>
    <p:sldId id="327" r:id="rId12"/>
    <p:sldId id="436" r:id="rId13"/>
    <p:sldId id="437" r:id="rId14"/>
    <p:sldId id="329" r:id="rId15"/>
    <p:sldId id="315" r:id="rId16"/>
    <p:sldId id="438" r:id="rId17"/>
    <p:sldId id="316" r:id="rId18"/>
    <p:sldId id="318" r:id="rId19"/>
    <p:sldId id="319" r:id="rId20"/>
    <p:sldId id="320" r:id="rId21"/>
    <p:sldId id="321" r:id="rId22"/>
    <p:sldId id="440" r:id="rId23"/>
    <p:sldId id="441" r:id="rId24"/>
    <p:sldId id="322" r:id="rId25"/>
    <p:sldId id="442" r:id="rId26"/>
    <p:sldId id="324" r:id="rId27"/>
    <p:sldId id="414" r:id="rId28"/>
    <p:sldId id="443" r:id="rId29"/>
  </p:sldIdLst>
  <p:sldSz cx="12192000" cy="6858000"/>
  <p:notesSz cx="6794500" cy="9931400"/>
  <p:custDataLst>
    <p:tags r:id="rId31"/>
  </p:custDataLst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ys stil 3 – utheving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7B26C5-4107-4FEC-AEDC-1716B250A1EF}" styleName="Lys stil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ys stil 2 – utheving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ys stil 1 – utheving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EC20E35-A176-4012-BC5E-935CFFF8708E}" styleName="Middels stil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71701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48100" y="0"/>
            <a:ext cx="2944813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F7D26E-49C1-2846-B002-E977022DC9FC}" type="datetimeFigureOut">
              <a:rPr lang="nb-NO" smtClean="0"/>
              <a:t>05.03.2026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9450" y="4779963"/>
            <a:ext cx="5435600" cy="39100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432925"/>
            <a:ext cx="2944813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48100" y="9432925"/>
            <a:ext cx="2944813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2A7AFA-DDBB-B24A-8C4C-20D2D8E1066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07535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2A7AFA-DDBB-B24A-8C4C-20D2D8E1066B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325530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Les opp </a:t>
            </a:r>
            <a:r>
              <a:rPr lang="nb-NO" dirty="0" err="1"/>
              <a:t>PDF’en</a:t>
            </a:r>
            <a:r>
              <a:rPr lang="nb-NO" dirty="0"/>
              <a:t> jeg sendte, inkludert styrets innstilling.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2A7AFA-DDBB-B24A-8C4C-20D2D8E1066B}" type="slidenum">
              <a:rPr lang="nb-NO" smtClean="0"/>
              <a:t>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482447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LAV – 860kr – 56kr til foreningen</a:t>
            </a:r>
          </a:p>
          <a:p>
            <a:r>
              <a:rPr lang="nb-NO" dirty="0"/>
              <a:t>MIDDELS – 955kr – 151kr til foreningen</a:t>
            </a:r>
          </a:p>
          <a:p>
            <a:r>
              <a:rPr lang="nb-NO" dirty="0"/>
              <a:t>HØY – 1055kr – 251kr til foreningen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2A7AFA-DDBB-B24A-8C4C-20D2D8E1066B}" type="slidenum">
              <a:rPr lang="nb-NO" smtClean="0"/>
              <a:t>26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427255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08D9C7-83D4-239A-44D1-C5A128B206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81E38F23-C117-884C-ECE4-3F9A1DCBCF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0332C646-E232-44E0-8C48-84E14B5655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LAV – 860kr – 56kr til foreningen</a:t>
            </a:r>
          </a:p>
          <a:p>
            <a:r>
              <a:rPr lang="nb-NO" dirty="0"/>
              <a:t>MIDDELS – 955kr – 151kr til foreningen</a:t>
            </a:r>
          </a:p>
          <a:p>
            <a:r>
              <a:rPr lang="nb-NO" dirty="0"/>
              <a:t>HØY – 1055kr – 251kr til foreningen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4CF17D50-CBE4-C034-F992-FCD7EA4C50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2A7AFA-DDBB-B24A-8C4C-20D2D8E1066B}" type="slidenum">
              <a:rPr lang="nb-NO" smtClean="0"/>
              <a:t>27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362637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08D9C7-83D4-239A-44D1-C5A128B206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81E38F23-C117-884C-ECE4-3F9A1DCBCF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0332C646-E232-44E0-8C48-84E14B5655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LAV – 860kr – 56kr til foreningen</a:t>
            </a:r>
          </a:p>
          <a:p>
            <a:r>
              <a:rPr lang="nb-NO" dirty="0"/>
              <a:t>MIDDELS – 955kr – 151kr til foreningen</a:t>
            </a:r>
          </a:p>
          <a:p>
            <a:r>
              <a:rPr lang="nb-NO" dirty="0"/>
              <a:t>HØY – 1055kr – 251kr til foreningen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4CF17D50-CBE4-C034-F992-FCD7EA4C50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2A7AFA-DDBB-B24A-8C4C-20D2D8E1066B}" type="slidenum">
              <a:rPr lang="nb-NO" smtClean="0"/>
              <a:t>28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895646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A08422D-DA1E-4608-8B8E-CF0E46DD95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85E5975D-E128-4759-A7E5-759D7A6A8A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09E8030-955F-40BC-AD3E-C140E0E68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C269-DF54-47CB-8AB7-1309A38AAA85}" type="datetimeFigureOut">
              <a:rPr lang="nb-NO" smtClean="0"/>
              <a:t>05.03.2026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0BF8DB2-07B1-45A0-A5F5-8B11819E5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4F38E20-23CE-47A8-B845-5CDD440E2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906B4-D251-4886-B14E-E26F0CC0356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0232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AE5DF20-E949-43D1-A2C4-C2AAC2456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4C705EEA-74FA-4375-8955-3F593BE780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4DB5D5F-F6E9-432B-8117-628268C18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C269-DF54-47CB-8AB7-1309A38AAA85}" type="datetimeFigureOut">
              <a:rPr lang="nb-NO" smtClean="0"/>
              <a:t>05.03.2026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9BA2FD4-A158-4232-9578-BBF97049E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174527D-BEE3-44DA-8516-242E159E9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906B4-D251-4886-B14E-E26F0CC0356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9452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C7865F7B-3923-47D4-B729-55FF2E52BC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39330AD2-70FB-4C35-955B-AB1D12E9EC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4F8F358-1037-42E0-BC5D-7452F75C0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C269-DF54-47CB-8AB7-1309A38AAA85}" type="datetimeFigureOut">
              <a:rPr lang="nb-NO" smtClean="0"/>
              <a:t>05.03.2026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C443C40-DCE6-4E1C-9DE3-04A336CE5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95421CB-B0FD-4635-A11B-DA3CD8100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906B4-D251-4886-B14E-E26F0CC0356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27651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D793701-0254-4A93-B0A3-87D795989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DD378F8-B0B5-459A-9DA6-642DE868BE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D6D4A9B-6306-4DB2-A46E-C6A36B8F6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C269-DF54-47CB-8AB7-1309A38AAA85}" type="datetimeFigureOut">
              <a:rPr lang="nb-NO" smtClean="0"/>
              <a:t>05.03.2026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7674D3C-2973-4058-9E2C-1810E2E63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FF2A292-640F-4518-B160-72988A0E9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906B4-D251-4886-B14E-E26F0CC0356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29740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EA036CE-6463-4CA5-AC21-5CA6A391A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33FA0F2-7160-4A2F-A053-01CDB0F6D7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C5B5C73-56C7-4AC4-91E2-FB5DF6F00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C269-DF54-47CB-8AB7-1309A38AAA85}" type="datetimeFigureOut">
              <a:rPr lang="nb-NO" smtClean="0"/>
              <a:t>05.03.2026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E2226AE-E122-4F96-A6DE-3FAFD6811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F1BB26F-A2B0-4506-BAA9-0A0F8B4D7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906B4-D251-4886-B14E-E26F0CC0356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76615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208AAE2-3DF4-4328-B316-1975D91EE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2DC0853-36AE-4247-905E-2531AFD097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83418D7C-8735-4C05-AC69-CD328E16F1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69C0CDFE-B19E-4E14-9325-3EA566A84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C269-DF54-47CB-8AB7-1309A38AAA85}" type="datetimeFigureOut">
              <a:rPr lang="nb-NO" smtClean="0"/>
              <a:t>05.03.2026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691697D6-F9C0-4E00-BA1F-C3BDBD559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688EA2B3-80AD-4E28-AA30-995565423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906B4-D251-4886-B14E-E26F0CC0356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08552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2BBCB82-C03C-4D39-8ECD-9B502E4AB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E0E3233C-6143-4B6B-A2FE-2F99C36690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CB7D323F-EFD5-4C56-81DB-B91B682F7B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6CFB4090-EB89-4AD2-8C51-5C4A98F67C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B645B9E9-AEED-44D0-8406-8601AE867F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80A867CC-0091-4437-B9A5-8679F3C21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C269-DF54-47CB-8AB7-1309A38AAA85}" type="datetimeFigureOut">
              <a:rPr lang="nb-NO" smtClean="0"/>
              <a:t>05.03.2026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ACAD2510-94ED-4BBC-B5B0-0CD806642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A7C8ADBD-0C4D-459B-BA42-D330E5D0F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906B4-D251-4886-B14E-E26F0CC0356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515347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5D17AD9-10A0-4ED3-B39F-80537A748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98A4467A-C731-4AE4-8EC1-BF656F07B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C269-DF54-47CB-8AB7-1309A38AAA85}" type="datetimeFigureOut">
              <a:rPr lang="nb-NO" smtClean="0"/>
              <a:t>05.03.2026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4A7EBCF2-F170-4583-BC6F-5439BDA61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46CEBBAC-135C-4950-A5BA-924407664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906B4-D251-4886-B14E-E26F0CC0356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4685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26870BAE-863C-47EF-AFB9-42DBDD0BD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C269-DF54-47CB-8AB7-1309A38AAA85}" type="datetimeFigureOut">
              <a:rPr lang="nb-NO" smtClean="0"/>
              <a:t>05.03.2026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94DF48BC-784D-477D-984B-8102FADE8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F327BCED-E0A9-47F3-929D-98C0E034C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906B4-D251-4886-B14E-E26F0CC0356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65154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D8097DA-BF3C-47C4-8D25-11CA9AA9A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6FA4E18-51B1-428D-B25D-E291D352EF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5D2990D8-0BEC-497A-9F23-589A1C705D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8FF66374-040F-46A3-AFE4-547D665A7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C269-DF54-47CB-8AB7-1309A38AAA85}" type="datetimeFigureOut">
              <a:rPr lang="nb-NO" smtClean="0"/>
              <a:t>05.03.2026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DEE327C9-8137-421A-A90D-69C04A16D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54BD57D4-46E4-42D0-9F81-A26B238F6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906B4-D251-4886-B14E-E26F0CC0356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68907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0280D59-B860-4CEC-8C76-5FC8FD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CB4EDB95-4100-4AAD-BFC5-0780104502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D6759A89-A4D9-462F-B0C1-D6D16CCE8A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6DD330E-8E69-441C-81AF-9B6FE0474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C269-DF54-47CB-8AB7-1309A38AAA85}" type="datetimeFigureOut">
              <a:rPr lang="nb-NO" smtClean="0"/>
              <a:t>05.03.2026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DC42DCCC-2462-4A4B-AA43-E9243FFB7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A29CDC13-90AA-4B8D-8D25-AD66EC753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906B4-D251-4886-B14E-E26F0CC0356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01169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0ED1D011-0B7A-86E9-69E1-ADE9B786C3C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201978606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think-cell Slide" r:id="rId15" imgW="395" imgH="396" progId="TCLayout.ActiveDocument.1">
                  <p:embed/>
                </p:oleObj>
              </mc:Choice>
              <mc:Fallback>
                <p:oleObj name="think-cell Slide" r:id="rId15" imgW="395" imgH="396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0ED1D011-0B7A-86E9-69E1-ADE9B786C3C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4A1ED597-B709-4FBC-A0FE-EA811153B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5820CF0F-9777-4B34-BAC0-18491EFF7F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156FBC0-9A67-4337-944A-7AE273B9F0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21C269-DF54-47CB-8AB7-1309A38AAA85}" type="datetimeFigureOut">
              <a:rPr lang="nb-NO" smtClean="0"/>
              <a:t>05.03.2026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13A5229-12BB-49B5-B28B-8F465F6064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C36C7B6-50EC-41D2-A7D3-FCBA32A3C3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5906B4-D251-4886-B14E-E26F0CC0356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676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suppo\Downloads\Revisjonsberetning%202025.pdf" TargetMode="External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3.wmf"/><Relationship Id="rId4" Type="http://schemas.openxmlformats.org/officeDocument/2006/relationships/oleObject" Target="../embeddings/oleObject3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../Downloads/&#197;rsregnskap%202025.pdf" TargetMode="External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4.wmf"/><Relationship Id="rId4" Type="http://schemas.openxmlformats.org/officeDocument/2006/relationships/oleObject" Target="../embeddings/oleObject4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suppo\Downloads\Regnskapskommentarer%202025.pdf" TargetMode="External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5.wmf"/><Relationship Id="rId4" Type="http://schemas.openxmlformats.org/officeDocument/2006/relationships/oleObject" Target="../embeddings/oleObject5.bin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suppo\Downloads\Budsjett%20%202026.pdf" TargetMode="External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6.wmf"/><Relationship Id="rId4" Type="http://schemas.openxmlformats.org/officeDocument/2006/relationships/oleObject" Target="../embeddings/oleObject6.bin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8E8CAE1C-9BB6-F9EC-F256-56C0ADF878C5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9490184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" name="think-cell Slide" r:id="rId4" imgW="395" imgH="396" progId="TCLayout.ActiveDocument.1">
                  <p:embed/>
                </p:oleObj>
              </mc:Choice>
              <mc:Fallback>
                <p:oleObj name="think-cell Slide" r:id="rId4" imgW="395" imgH="39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8E8CAE1C-9BB6-F9EC-F256-56C0ADF878C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>
            <a:extLst>
              <a:ext uri="{FF2B5EF4-FFF2-40B4-BE49-F238E27FC236}">
                <a16:creationId xmlns:a16="http://schemas.microsoft.com/office/drawing/2014/main" id="{0F210CCC-08C5-46D2-9C17-4112800EB0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7550" y="793749"/>
            <a:ext cx="10756900" cy="969963"/>
          </a:xfrm>
        </p:spPr>
        <p:txBody>
          <a:bodyPr vert="horz"/>
          <a:lstStyle/>
          <a:p>
            <a:r>
              <a:rPr lang="nb-NO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VELKOMMEN TIL ÅRSMØTE </a:t>
            </a:r>
            <a:r>
              <a:rPr lang="nb-NO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2026</a:t>
            </a:r>
            <a:endParaRPr lang="nb-NO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0" name="Bilde 9" descr="Et bilde som inneholder emblem, symbol, logo, Varemerke&#10;&#10;KI-generert innhold kan være feil.">
            <a:extLst>
              <a:ext uri="{FF2B5EF4-FFF2-40B4-BE49-F238E27FC236}">
                <a16:creationId xmlns:a16="http://schemas.microsoft.com/office/drawing/2014/main" id="{88E68951-6BC1-CF00-A7BB-E0411055F6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385" y="2015316"/>
            <a:ext cx="4507230" cy="4260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07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1A86475E-B9F3-1D01-DFF3-4501D2C789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0467" y="375853"/>
            <a:ext cx="11810845" cy="5927411"/>
          </a:xfrm>
        </p:spPr>
        <p:txBody>
          <a:bodyPr>
            <a:noAutofit/>
          </a:bodyPr>
          <a:lstStyle/>
          <a:p>
            <a:r>
              <a:rPr lang="nb-NO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 gjøre årsmøtet oppmerksom på forsøk på feilrapportering av tilskudd på introjakter</a:t>
            </a:r>
          </a:p>
          <a:p>
            <a:r>
              <a:rPr lang="nb-NO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MJFF sin egen vinning. Dette er rettet opp i, men konsekvensene for dette var</a:t>
            </a:r>
          </a:p>
          <a:p>
            <a:r>
              <a:rPr lang="nb-NO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ikke bra nok. Siden leder for ungdomsutvalget oppdaget dette og følte han ikke ble</a:t>
            </a:r>
          </a:p>
          <a:p>
            <a:r>
              <a:rPr lang="nb-NO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trodd på i styret, har han valgt å trekke seg fra sitt verv inntil videre. Han skal se</a:t>
            </a:r>
          </a:p>
          <a:p>
            <a:r>
              <a:rPr lang="nb-NO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hvordan det nye styret blir, om han skal stille til gjenvalg eller ikke.</a:t>
            </a:r>
          </a:p>
        </p:txBody>
      </p:sp>
    </p:spTree>
    <p:extLst>
      <p:ext uri="{BB962C8B-B14F-4D97-AF65-F5344CB8AC3E}">
        <p14:creationId xmlns:p14="http://schemas.microsoft.com/office/powerpoint/2010/main" val="132503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CDA1051-A6F4-2A7D-6560-9E3DD57C9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272" y="205740"/>
            <a:ext cx="5492432" cy="868680"/>
          </a:xfrm>
        </p:spPr>
        <p:txBody>
          <a:bodyPr>
            <a:normAutofit fontScale="90000"/>
          </a:bodyPr>
          <a:lstStyle/>
          <a:p>
            <a:r>
              <a:rPr lang="nb-NO" sz="44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LEIRDUEUTVALGET</a:t>
            </a:r>
            <a:r>
              <a:rPr lang="nb-NO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813338F7-C3D9-B4CF-4D85-FA585EA61E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5272" y="1183005"/>
            <a:ext cx="8829992" cy="1352932"/>
          </a:xfrm>
        </p:spPr>
        <p:txBody>
          <a:bodyPr>
            <a:noAutofit/>
          </a:bodyPr>
          <a:lstStyle/>
          <a:p>
            <a:r>
              <a:rPr lang="nb-NO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har vært et hektisk, aktivt og svært givende år for </a:t>
            </a:r>
            <a:r>
              <a:rPr lang="nb-NO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lerdueutvalget</a:t>
            </a:r>
            <a:r>
              <a:rPr lang="nb-NO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og aktiviteten på </a:t>
            </a:r>
            <a:r>
              <a:rPr lang="nb-NO" sz="1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lerduebanen</a:t>
            </a:r>
            <a:r>
              <a:rPr lang="nb-NO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nb-NO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Gjennom </a:t>
            </a:r>
            <a:r>
              <a:rPr lang="nb-NO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store deler av sesongen, fra januar til september, har det vært aktivitet på banen </a:t>
            </a:r>
            <a:r>
              <a:rPr lang="nb-NO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nesten daglig</a:t>
            </a:r>
            <a:r>
              <a:rPr lang="nb-NO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Den høye bruken viser tydelig at tilbudet vårt er attraktivt og at interessen for hagleskyting </a:t>
            </a:r>
            <a:r>
              <a:rPr lang="nb-NO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 økende </a:t>
            </a:r>
            <a:r>
              <a:rPr lang="nb-NO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lokalmiljøet.</a:t>
            </a:r>
          </a:p>
        </p:txBody>
      </p:sp>
      <p:sp>
        <p:nvSpPr>
          <p:cNvPr id="3" name="TekstSylinder 2"/>
          <p:cNvSpPr txBox="1"/>
          <p:nvPr/>
        </p:nvSpPr>
        <p:spPr>
          <a:xfrm>
            <a:off x="265272" y="2644522"/>
            <a:ext cx="84490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 har gjennomført ordinære treninger, arrangert bedriftsskytinger, kvinneskyting og bidratt </a:t>
            </a:r>
            <a:r>
              <a:rPr lang="nb-NO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aktivt under </a:t>
            </a:r>
            <a:r>
              <a:rPr lang="nb-NO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jegerprøvekursene. Spesielt er det gledelig å se den økende deltakelsen blant nye skyttere </a:t>
            </a:r>
            <a:r>
              <a:rPr lang="nb-NO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 kvinner</a:t>
            </a:r>
            <a:r>
              <a:rPr lang="nb-NO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noe som bidrar til et mer inkluderende og mangfoldig miljø på banen. Mange gir uttrykk </a:t>
            </a:r>
            <a:r>
              <a:rPr lang="nb-NO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</a:t>
            </a:r>
            <a:r>
              <a:rPr lang="nb-NO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setter stor pris på anlegget vi har her på Melhus, både når det gjelder kvalitet, tilgjengelighet </a:t>
            </a:r>
            <a:r>
              <a:rPr lang="nb-NO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 det </a:t>
            </a:r>
            <a:r>
              <a:rPr lang="nb-NO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sosiale miljøet.</a:t>
            </a:r>
          </a:p>
        </p:txBody>
      </p:sp>
      <p:sp>
        <p:nvSpPr>
          <p:cNvPr id="8" name="TekstSylinder 7"/>
          <p:cNvSpPr txBox="1"/>
          <p:nvPr/>
        </p:nvSpPr>
        <p:spPr>
          <a:xfrm>
            <a:off x="265272" y="4507433"/>
            <a:ext cx="8825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forbindelse med foreningens satsing på jegerprøvekurs har </a:t>
            </a:r>
            <a:r>
              <a:rPr lang="nb-NO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lerdueutvalget</a:t>
            </a:r>
            <a:r>
              <a:rPr lang="nb-NO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hatt ansvar for </a:t>
            </a:r>
            <a:r>
              <a:rPr lang="nb-NO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 praktiske </a:t>
            </a:r>
            <a:r>
              <a:rPr lang="nb-NO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skytingen. Dette er en viktig del av opplæringen for nye jegere, og vi opplever at dette </a:t>
            </a:r>
            <a:r>
              <a:rPr lang="nb-NO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gir deltakerne </a:t>
            </a:r>
            <a:r>
              <a:rPr lang="nb-NO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trygg og god introduksjon til hagleskyting. Samtidig gir det oss som utvalg en verdifull</a:t>
            </a:r>
          </a:p>
          <a:p>
            <a:r>
              <a:rPr lang="nb-NO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mulighet til å bidra aktivt i rekrutteringsarbeidet og sikre god kvalitet </a:t>
            </a:r>
            <a:r>
              <a:rPr lang="nb-NO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      opplæringen</a:t>
            </a:r>
            <a:r>
              <a:rPr lang="nb-NO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61422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813338F7-C3D9-B4CF-4D85-FA585EA61E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0480" y="378333"/>
            <a:ext cx="8829992" cy="1352932"/>
          </a:xfrm>
        </p:spPr>
        <p:txBody>
          <a:bodyPr>
            <a:noAutofit/>
          </a:bodyPr>
          <a:lstStyle/>
          <a:p>
            <a:r>
              <a:rPr lang="nb-NO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har også vært et år med betydelig dugnadsinnsats og videreutvikling av anlegget. Det er </a:t>
            </a:r>
            <a:r>
              <a:rPr lang="nb-NO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lagt ned </a:t>
            </a:r>
            <a:r>
              <a:rPr lang="nb-NO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mange timer frivillig arbeid for å heve standarden på banen. Standplass er hevet og rettet </a:t>
            </a:r>
            <a:r>
              <a:rPr lang="nb-NO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 med </a:t>
            </a:r>
            <a:r>
              <a:rPr lang="nb-NO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nye pilarer, det er lagt nytt </a:t>
            </a:r>
            <a:r>
              <a:rPr lang="nb-NO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tredekke</a:t>
            </a:r>
            <a:r>
              <a:rPr lang="nb-NO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og samtlige bygninger på området er beiset. Dette har </a:t>
            </a:r>
            <a:r>
              <a:rPr lang="nb-NO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ikke bare </a:t>
            </a:r>
            <a:r>
              <a:rPr lang="nb-NO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gitt et visuelt løft, men også bidratt til bedre sikkerhet og økt holdbarhet på bygningsmassen.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BF186462-3DC8-FF64-2FB0-36FA36E99C2C}"/>
              </a:ext>
            </a:extLst>
          </p:cNvPr>
          <p:cNvSpPr txBox="1"/>
          <p:nvPr/>
        </p:nvSpPr>
        <p:spPr>
          <a:xfrm>
            <a:off x="9090472" y="5579447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kstSylinder 2"/>
          <p:cNvSpPr txBox="1"/>
          <p:nvPr/>
        </p:nvSpPr>
        <p:spPr>
          <a:xfrm>
            <a:off x="260480" y="1731265"/>
            <a:ext cx="84490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Videre har vi investert i en ny duekortløsning som planlegges tatt i bruk i 2026. Dette vil </a:t>
            </a:r>
            <a:r>
              <a:rPr lang="nb-NO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forenkle bruken </a:t>
            </a:r>
            <a:r>
              <a:rPr lang="nb-NO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 banen og gjøre administrasjonen mer effektiv. I tillegg er det kjøpt inn tre nye kastere for å</a:t>
            </a:r>
          </a:p>
          <a:p>
            <a:r>
              <a:rPr lang="nb-NO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styrke kapasiteten og kvaliteten på skytingen.</a:t>
            </a:r>
          </a:p>
        </p:txBody>
      </p:sp>
      <p:sp>
        <p:nvSpPr>
          <p:cNvPr id="8" name="TekstSylinder 7"/>
          <p:cNvSpPr txBox="1"/>
          <p:nvPr/>
        </p:nvSpPr>
        <p:spPr>
          <a:xfrm>
            <a:off x="260480" y="3084197"/>
            <a:ext cx="8825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forbindelse med oppgraderingen fikk vi profesjonell bistand fra John </a:t>
            </a:r>
            <a:r>
              <a:rPr lang="nb-NO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Håkadal</a:t>
            </a:r>
            <a:r>
              <a:rPr lang="nb-NO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fra </a:t>
            </a:r>
            <a:r>
              <a:rPr lang="nb-NO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Hagleskyting.no, som </a:t>
            </a:r>
            <a:r>
              <a:rPr lang="nb-NO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 satt opp to nye stibaner. Dette har gitt oss et mer variert og spennende tilbud til </a:t>
            </a:r>
            <a:r>
              <a:rPr lang="nb-NO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både erfarne </a:t>
            </a:r>
            <a:r>
              <a:rPr lang="nb-NO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 nye skyttere. Vi hadde også besøk av Knut og Karin for godkjenning av etableringen av en</a:t>
            </a:r>
          </a:p>
          <a:p>
            <a:r>
              <a:rPr lang="nb-NO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leirduestipost</a:t>
            </a:r>
            <a:r>
              <a:rPr lang="nb-NO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skogsområdet ved myra, bortfor </a:t>
            </a:r>
            <a:r>
              <a:rPr lang="nb-NO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trapbanen</a:t>
            </a:r>
            <a:r>
              <a:rPr lang="nb-NO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I tillegg er det etablert en </a:t>
            </a:r>
            <a:r>
              <a:rPr lang="nb-NO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 </a:t>
            </a:r>
            <a:r>
              <a:rPr lang="nb-NO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leirduestipost</a:t>
            </a:r>
            <a:r>
              <a:rPr lang="nb-NO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på den gamle pressbanen. Disse tiltakene bidrar til å utvikle anlegget videre og skape</a:t>
            </a:r>
          </a:p>
          <a:p>
            <a:r>
              <a:rPr lang="nb-NO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større variasjon i skytingen.</a:t>
            </a:r>
          </a:p>
        </p:txBody>
      </p:sp>
    </p:spTree>
    <p:extLst>
      <p:ext uri="{BB962C8B-B14F-4D97-AF65-F5344CB8AC3E}">
        <p14:creationId xmlns:p14="http://schemas.microsoft.com/office/powerpoint/2010/main" val="1348437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813338F7-C3D9-B4CF-4D85-FA585EA61E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0480" y="378333"/>
            <a:ext cx="8829992" cy="1352932"/>
          </a:xfrm>
        </p:spPr>
        <p:txBody>
          <a:bodyPr>
            <a:noAutofit/>
          </a:bodyPr>
          <a:lstStyle/>
          <a:p>
            <a:r>
              <a:rPr lang="nb-NO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å markere oppgraderingene inviterte vi alle interesserte til å prøve de nye tilbudene til </a:t>
            </a:r>
            <a:r>
              <a:rPr lang="nb-NO" sz="1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sterktredusert</a:t>
            </a:r>
            <a:r>
              <a:rPr lang="nb-NO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pris per serie. Oppmøtet var svært godt, og vi mottok mange positive tilbakemeldinger. </a:t>
            </a:r>
            <a:r>
              <a:rPr lang="nb-NO" sz="1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Detvar</a:t>
            </a:r>
            <a:r>
              <a:rPr lang="nb-NO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særlig hyggelig å høre ros for både arbeidet som er lagt ned på </a:t>
            </a:r>
            <a:r>
              <a:rPr lang="nb-NO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trapbanen</a:t>
            </a:r>
            <a:r>
              <a:rPr lang="nb-NO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og de </a:t>
            </a:r>
            <a:r>
              <a:rPr lang="nb-NO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nye leirduestiene</a:t>
            </a:r>
            <a:r>
              <a:rPr lang="nb-NO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BF186462-3DC8-FF64-2FB0-36FA36E99C2C}"/>
              </a:ext>
            </a:extLst>
          </p:cNvPr>
          <p:cNvSpPr txBox="1"/>
          <p:nvPr/>
        </p:nvSpPr>
        <p:spPr>
          <a:xfrm>
            <a:off x="9090472" y="5579447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kstSylinder 2"/>
          <p:cNvSpPr txBox="1"/>
          <p:nvPr/>
        </p:nvSpPr>
        <p:spPr>
          <a:xfrm>
            <a:off x="260480" y="1480904"/>
            <a:ext cx="84490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 i alt har 2025 vært et år preget av høy aktivitet, betydelig dugnadsånd og videre utvikling </a:t>
            </a:r>
            <a:r>
              <a:rPr lang="nb-NO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 anlegget</a:t>
            </a:r>
            <a:r>
              <a:rPr lang="nb-NO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nb-NO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Lerdueutvalget</a:t>
            </a:r>
            <a:r>
              <a:rPr lang="nb-NO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retter en stor takk til alle frivillige, instruktører og medlemmer som </a:t>
            </a:r>
            <a:r>
              <a:rPr lang="nb-NO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 bidratt </a:t>
            </a:r>
            <a:r>
              <a:rPr lang="nb-NO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gjennom året. Uten denne innsatsen hadde det ikke vært mulig å opprettholde </a:t>
            </a:r>
            <a:r>
              <a:rPr lang="nb-NO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 aktivitetsnivået </a:t>
            </a:r>
            <a:r>
              <a:rPr lang="nb-NO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 den standarden vi nå har.</a:t>
            </a:r>
          </a:p>
        </p:txBody>
      </p:sp>
      <p:sp>
        <p:nvSpPr>
          <p:cNvPr id="8" name="TekstSylinder 7"/>
          <p:cNvSpPr txBox="1"/>
          <p:nvPr/>
        </p:nvSpPr>
        <p:spPr>
          <a:xfrm>
            <a:off x="260480" y="3108581"/>
            <a:ext cx="8825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 ser frem til et nytt aktivt år i 2026, med videre satsing på rekruttering, kvalitet og trivsel på banen</a:t>
            </a:r>
            <a:r>
              <a:rPr lang="nb-NO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nb-NO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b-NO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b-NO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b-NO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b-NO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b-NO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b-NO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b-NO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Lars Johan Solhaug</a:t>
            </a:r>
          </a:p>
          <a:p>
            <a:r>
              <a:rPr lang="nb-NO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Leder, </a:t>
            </a:r>
            <a:r>
              <a:rPr lang="nb-NO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lerdueutvalget</a:t>
            </a:r>
            <a:endParaRPr lang="nb-NO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b-NO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Melhus JFF</a:t>
            </a:r>
          </a:p>
        </p:txBody>
      </p:sp>
    </p:spTree>
    <p:extLst>
      <p:ext uri="{BB962C8B-B14F-4D97-AF65-F5344CB8AC3E}">
        <p14:creationId xmlns:p14="http://schemas.microsoft.com/office/powerpoint/2010/main" val="191420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CDA1051-A6F4-2A7D-6560-9E3DD57C9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272" y="205740"/>
            <a:ext cx="5492432" cy="868680"/>
          </a:xfrm>
        </p:spPr>
        <p:txBody>
          <a:bodyPr>
            <a:normAutofit/>
          </a:bodyPr>
          <a:lstStyle/>
          <a:p>
            <a:r>
              <a:rPr lang="nb-NO" sz="44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RIFLEUTVALGET</a:t>
            </a:r>
            <a:endParaRPr lang="nb-NO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Bilde 4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73" y="1074420"/>
            <a:ext cx="6136760" cy="5301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Sylinder 2"/>
          <p:cNvSpPr txBox="1"/>
          <p:nvPr/>
        </p:nvSpPr>
        <p:spPr>
          <a:xfrm>
            <a:off x="6803136" y="1074420"/>
            <a:ext cx="520598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Riflebanen har i 2025 </a:t>
            </a:r>
            <a:r>
              <a:rPr lang="nb-NO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vært </a:t>
            </a:r>
            <a:r>
              <a:rPr lang="nb-NO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full drift hele sesongen</a:t>
            </a:r>
            <a:r>
              <a:rPr lang="nb-NO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nb-NO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b-NO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 tok en samling før vi starta på banen. Der planla vi det som </a:t>
            </a:r>
            <a:r>
              <a:rPr lang="nb-NO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skulle </a:t>
            </a:r>
            <a:r>
              <a:rPr lang="nb-NO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utføres i sesongen.</a:t>
            </a:r>
            <a:br>
              <a:rPr lang="nb-NO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Startskuddet gikk den 22 April 2025</a:t>
            </a:r>
          </a:p>
        </p:txBody>
      </p:sp>
    </p:spTree>
    <p:extLst>
      <p:ext uri="{BB962C8B-B14F-4D97-AF65-F5344CB8AC3E}">
        <p14:creationId xmlns:p14="http://schemas.microsoft.com/office/powerpoint/2010/main" val="1288109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Sylinder 4">
            <a:extLst>
              <a:ext uri="{FF2B5EF4-FFF2-40B4-BE49-F238E27FC236}">
                <a16:creationId xmlns:a16="http://schemas.microsoft.com/office/drawing/2014/main" id="{531E6905-DF15-E1C2-1301-1377847CAC7B}"/>
              </a:ext>
            </a:extLst>
          </p:cNvPr>
          <p:cNvSpPr txBox="1"/>
          <p:nvPr/>
        </p:nvSpPr>
        <p:spPr>
          <a:xfrm>
            <a:off x="131128" y="268008"/>
            <a:ext cx="46153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store kostnadene var på skivetrekket. Der ble alt av el. Utstyr demontert</a:t>
            </a:r>
          </a:p>
          <a:p>
            <a:r>
              <a:rPr lang="nb-NO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 nytt ble </a:t>
            </a:r>
            <a:r>
              <a:rPr lang="nb-NO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montert. Skivetrekken </a:t>
            </a:r>
            <a:r>
              <a:rPr lang="nb-NO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ble da som ny </a:t>
            </a:r>
            <a:r>
              <a:rPr lang="nb-NO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 </a:t>
            </a:r>
            <a:r>
              <a:rPr lang="nb-NO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ihht</a:t>
            </a:r>
            <a:r>
              <a:rPr lang="nb-NO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regelverket.</a:t>
            </a:r>
          </a:p>
          <a:p>
            <a:r>
              <a:rPr lang="nb-NO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Skivetrekken ble da som </a:t>
            </a:r>
            <a:r>
              <a:rPr lang="nb-NO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nytt, helt </a:t>
            </a:r>
            <a:r>
              <a:rPr lang="nb-NO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 motoren tok </a:t>
            </a:r>
            <a:r>
              <a:rPr lang="nb-NO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kveld. Ny </a:t>
            </a:r>
            <a:r>
              <a:rPr lang="nb-NO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motor ble bestilt, men det </a:t>
            </a:r>
            <a:r>
              <a:rPr lang="nb-NO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 leveringstid </a:t>
            </a:r>
            <a:r>
              <a:rPr lang="nb-NO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på den. Midlertidig</a:t>
            </a:r>
          </a:p>
          <a:p>
            <a:r>
              <a:rPr lang="nb-NO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utbedring ble tatt og den gikk til ny kom.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B4B96D04-4C9C-1C3C-8451-35EDC743C270}"/>
              </a:ext>
            </a:extLst>
          </p:cNvPr>
          <p:cNvSpPr txBox="1"/>
          <p:nvPr/>
        </p:nvSpPr>
        <p:spPr>
          <a:xfrm>
            <a:off x="131128" y="2660366"/>
            <a:ext cx="48866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Videre så ble det montert varsling som</a:t>
            </a:r>
          </a:p>
          <a:p>
            <a:r>
              <a:rPr lang="nb-NO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styres fra alle banene . Dette virker</a:t>
            </a:r>
          </a:p>
          <a:p>
            <a:r>
              <a:rPr lang="nb-NO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Slik at en trykke </a:t>
            </a:r>
            <a:r>
              <a:rPr lang="nb-NO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rpå</a:t>
            </a:r>
            <a:r>
              <a:rPr lang="nb-NO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 knapp og signal</a:t>
            </a:r>
          </a:p>
          <a:p>
            <a:r>
              <a:rPr lang="nb-NO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sendes til alle banene om at det er stopp.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2EBF75F6-DB25-54B0-091B-2DB13645ED9B}"/>
              </a:ext>
            </a:extLst>
          </p:cNvPr>
          <p:cNvSpPr txBox="1"/>
          <p:nvPr/>
        </p:nvSpPr>
        <p:spPr>
          <a:xfrm>
            <a:off x="131128" y="5121192"/>
            <a:ext cx="46153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Elgbanen fikk også fornyet en del av elanlegget i parkeringsplassen.</a:t>
            </a:r>
          </a:p>
          <a:p>
            <a:r>
              <a:rPr lang="nb-NO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Noe utbedringer av skinnegangen ble tatt og vil fortette i år.</a:t>
            </a:r>
          </a:p>
        </p:txBody>
      </p:sp>
      <p:cxnSp>
        <p:nvCxnSpPr>
          <p:cNvPr id="10" name="Rett linje 9">
            <a:extLst>
              <a:ext uri="{FF2B5EF4-FFF2-40B4-BE49-F238E27FC236}">
                <a16:creationId xmlns:a16="http://schemas.microsoft.com/office/drawing/2014/main" id="{24EE3C57-8EAE-4D7B-3D40-CD4847443BD3}"/>
              </a:ext>
            </a:extLst>
          </p:cNvPr>
          <p:cNvCxnSpPr>
            <a:cxnSpLocks/>
          </p:cNvCxnSpPr>
          <p:nvPr/>
        </p:nvCxnSpPr>
        <p:spPr>
          <a:xfrm>
            <a:off x="5036820" y="268008"/>
            <a:ext cx="0" cy="62663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3343015C-AFEE-9BB8-F8BF-F9C6A070B8DE}"/>
              </a:ext>
            </a:extLst>
          </p:cNvPr>
          <p:cNvSpPr txBox="1"/>
          <p:nvPr/>
        </p:nvSpPr>
        <p:spPr>
          <a:xfrm>
            <a:off x="5374432" y="268008"/>
            <a:ext cx="659358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Oppmøte </a:t>
            </a:r>
            <a:r>
              <a:rPr lang="nb-NO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ved dugnader/vakter</a:t>
            </a:r>
            <a:endParaRPr lang="nb-NO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b-NO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 meget </a:t>
            </a:r>
            <a:r>
              <a:rPr lang="nb-NO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bra!</a:t>
            </a:r>
            <a:br>
              <a:rPr lang="nb-NO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Vedrørende </a:t>
            </a:r>
            <a:r>
              <a:rPr lang="nb-NO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økonomi så kom vi godt ut av det. Vi fikk inn ca. det dobbelte av det som</a:t>
            </a:r>
          </a:p>
          <a:p>
            <a:r>
              <a:rPr lang="nb-NO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 budsjettert. Tross alle kostnader på nytt elektriker arbeid så kom </a:t>
            </a:r>
            <a:r>
              <a:rPr lang="nb-NO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 nesten </a:t>
            </a:r>
            <a:r>
              <a:rPr lang="nb-NO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på plussiden.</a:t>
            </a:r>
            <a:br>
              <a:rPr lang="nb-NO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nb-NO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Antall skyttere som var innom oss fra 22 April til 22 September ble på hele 820 stk.</a:t>
            </a: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341F9AD1-1C8C-7E25-F872-87BB1BD55070}"/>
              </a:ext>
            </a:extLst>
          </p:cNvPr>
          <p:cNvSpPr txBox="1"/>
          <p:nvPr/>
        </p:nvSpPr>
        <p:spPr>
          <a:xfrm>
            <a:off x="6299851" y="6321521"/>
            <a:ext cx="64957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 </a:t>
            </a:r>
            <a:r>
              <a:rPr lang="nb-NO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takke </a:t>
            </a:r>
            <a:r>
              <a:rPr lang="nb-NO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alle som har bidratt på banen.</a:t>
            </a:r>
          </a:p>
        </p:txBody>
      </p:sp>
      <p:sp>
        <p:nvSpPr>
          <p:cNvPr id="2" name="TekstSylinder 1"/>
          <p:cNvSpPr txBox="1"/>
          <p:nvPr/>
        </p:nvSpPr>
        <p:spPr>
          <a:xfrm>
            <a:off x="131128" y="4082722"/>
            <a:ext cx="4529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Vedrørende </a:t>
            </a:r>
            <a:r>
              <a:rPr lang="nb-NO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el.-skiver </a:t>
            </a:r>
            <a:r>
              <a:rPr lang="nb-NO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så ble det kun tatt</a:t>
            </a:r>
          </a:p>
          <a:p>
            <a:r>
              <a:rPr lang="nb-NO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vanlig </a:t>
            </a:r>
            <a:r>
              <a:rPr lang="nb-NO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service.</a:t>
            </a:r>
          </a:p>
        </p:txBody>
      </p:sp>
      <p:pic>
        <p:nvPicPr>
          <p:cNvPr id="11" name="Bilde 10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1325" y="2717858"/>
            <a:ext cx="3752850" cy="3376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838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JAKTUTVALGET</a:t>
            </a:r>
            <a:endParaRPr lang="nb-NO" dirty="0"/>
          </a:p>
        </p:txBody>
      </p:sp>
      <p:pic>
        <p:nvPicPr>
          <p:cNvPr id="5" name="Plassholder for innhold 4"/>
          <p:cNvPicPr>
            <a:picLocks noGrp="1" noChangeAspect="1"/>
          </p:cNvPicPr>
          <p:nvPr>
            <p:ph sz="half"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3270504" cy="4360673"/>
          </a:xfrm>
        </p:spPr>
      </p:pic>
      <p:pic>
        <p:nvPicPr>
          <p:cNvPr id="6" name="Plassholder for innhold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575" y="1690687"/>
            <a:ext cx="5814231" cy="4360673"/>
          </a:xfrm>
        </p:spPr>
      </p:pic>
    </p:spTree>
    <p:extLst>
      <p:ext uri="{BB962C8B-B14F-4D97-AF65-F5344CB8AC3E}">
        <p14:creationId xmlns:p14="http://schemas.microsoft.com/office/powerpoint/2010/main" val="172935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A4A42A8F-5ECE-B053-954C-EEB211AE80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2880" y="577099"/>
            <a:ext cx="11655552" cy="1824725"/>
          </a:xfrm>
        </p:spPr>
        <p:txBody>
          <a:bodyPr>
            <a:noAutofit/>
          </a:bodyPr>
          <a:lstStyle/>
          <a:p>
            <a:r>
              <a:rPr lang="nb-NO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Jaktutvalget har i år gjennomført 4 </a:t>
            </a:r>
            <a:r>
              <a:rPr lang="nb-NO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Introjaker </a:t>
            </a:r>
            <a:r>
              <a:rPr lang="nb-NO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gjennom sesongen 2025</a:t>
            </a:r>
            <a:r>
              <a:rPr lang="nb-NO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Ble </a:t>
            </a:r>
            <a:r>
              <a:rPr lang="nb-NO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gjennomført </a:t>
            </a:r>
            <a:r>
              <a:rPr lang="nb-NO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introjakt hjort </a:t>
            </a:r>
            <a:r>
              <a:rPr lang="nb-NO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på </a:t>
            </a:r>
            <a:r>
              <a:rPr lang="nb-NO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Songli</a:t>
            </a:r>
            <a:r>
              <a:rPr lang="nb-NO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 </a:t>
            </a:r>
            <a:r>
              <a:rPr lang="nb-NO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Jegerpodden</a:t>
            </a:r>
            <a:r>
              <a:rPr lang="nb-NO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b-NO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 13 deltagere.</a:t>
            </a:r>
          </a:p>
          <a:p>
            <a:r>
              <a:rPr lang="nb-NO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Andejakt </a:t>
            </a:r>
            <a:r>
              <a:rPr lang="nb-NO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 3 deltakere fra jaktutvalget som </a:t>
            </a:r>
            <a:r>
              <a:rPr lang="nb-NO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instruktører </a:t>
            </a:r>
            <a:r>
              <a:rPr lang="nb-NO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 9 </a:t>
            </a:r>
            <a:r>
              <a:rPr lang="nb-NO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deltakere</a:t>
            </a:r>
            <a:r>
              <a:rPr lang="nb-NO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skogsfugljakt </a:t>
            </a:r>
            <a:r>
              <a:rPr lang="nb-NO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på </a:t>
            </a:r>
            <a:r>
              <a:rPr lang="nb-NO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Vassfjellet </a:t>
            </a:r>
            <a:r>
              <a:rPr lang="nb-NO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nb-NO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Rådyrjakt </a:t>
            </a:r>
            <a:r>
              <a:rPr lang="nb-NO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på Ringvoll med 6 </a:t>
            </a:r>
            <a:r>
              <a:rPr lang="nb-NO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instruktører </a:t>
            </a:r>
            <a:r>
              <a:rPr lang="nb-NO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 11 deltakere over 2 </a:t>
            </a:r>
            <a:r>
              <a:rPr lang="nb-NO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dager. Håper </a:t>
            </a:r>
            <a:r>
              <a:rPr lang="nb-NO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på flere opplevelser </a:t>
            </a:r>
            <a:r>
              <a:rPr lang="nb-NO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2026.</a:t>
            </a:r>
            <a:endParaRPr lang="nb-NO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982" y="2092960"/>
            <a:ext cx="3465576" cy="4620768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920" y="2084832"/>
            <a:ext cx="3471672" cy="4628896"/>
          </a:xfrm>
          <a:prstGeom prst="rect">
            <a:avLst/>
          </a:prstGeom>
        </p:spPr>
      </p:pic>
      <p:sp>
        <p:nvSpPr>
          <p:cNvPr id="8" name="TekstSylinder 7"/>
          <p:cNvSpPr txBox="1"/>
          <p:nvPr/>
        </p:nvSpPr>
        <p:spPr>
          <a:xfrm>
            <a:off x="48768" y="6067397"/>
            <a:ext cx="2340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Ketil </a:t>
            </a:r>
            <a:r>
              <a:rPr lang="nb-NO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Dalos</a:t>
            </a:r>
            <a:endParaRPr lang="nb-NO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b-NO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Leder jaktutvalget</a:t>
            </a:r>
            <a:r>
              <a:rPr lang="nb-NO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4871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F04922B-5FDB-C658-DDDE-6A09E5C5A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428" y="194310"/>
            <a:ext cx="5698172" cy="914400"/>
          </a:xfrm>
        </p:spPr>
        <p:txBody>
          <a:bodyPr/>
          <a:lstStyle/>
          <a:p>
            <a:r>
              <a:rPr lang="nb-NO" sz="44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STUDIEUTVALGET</a:t>
            </a:r>
            <a:r>
              <a:rPr lang="nb-NO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4DA04546-A3F0-DD65-9CA4-832639B378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45428" y="1338271"/>
            <a:ext cx="11447462" cy="2128363"/>
          </a:xfrm>
        </p:spPr>
        <p:txBody>
          <a:bodyPr>
            <a:normAutofit fontScale="92500" lnSpcReduction="10000"/>
          </a:bodyPr>
          <a:lstStyle/>
          <a:p>
            <a:r>
              <a:rPr lang="nb-NO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Refleksjon over Jegerprøvekursene i 2025 og fremtidige ambisjoner.</a:t>
            </a:r>
          </a:p>
          <a:p>
            <a:r>
              <a:rPr lang="nb-NO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Året 2025 har igjen vært preget av en god innsats og samarbeid blant</a:t>
            </a:r>
          </a:p>
          <a:p>
            <a:r>
              <a:rPr lang="nb-NO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jegerprøveinstruktørene, </a:t>
            </a:r>
            <a:r>
              <a:rPr lang="nb-NO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lerdueutvalget</a:t>
            </a:r>
            <a:r>
              <a:rPr lang="nb-NO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rifleutvalget og noen frivillige. Sammen har vi</a:t>
            </a:r>
          </a:p>
          <a:p>
            <a:r>
              <a:rPr lang="nb-NO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gjennomført 5 jegerprøvekurs, som har samlet en 67 deltakere. Noe som viser at</a:t>
            </a:r>
          </a:p>
          <a:p>
            <a:r>
              <a:rPr lang="nb-NO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jegerprøven fortsatt er relevant, selv om antall deltakere er nedadgående. Denne trenden</a:t>
            </a:r>
          </a:p>
          <a:p>
            <a:r>
              <a:rPr lang="nb-NO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 ut til å fortsette inn i 2026.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89D9F915-44AB-4B9C-D330-6F8398265C73}"/>
              </a:ext>
            </a:extLst>
          </p:cNvPr>
          <p:cNvSpPr txBox="1"/>
          <p:nvPr/>
        </p:nvSpPr>
        <p:spPr>
          <a:xfrm>
            <a:off x="245428" y="3928904"/>
            <a:ext cx="275463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dirty="0">
                <a:solidFill>
                  <a:schemeClr val="bg1"/>
                </a:solidFill>
              </a:rPr>
              <a:t>Fordeling kurs:</a:t>
            </a:r>
          </a:p>
          <a:p>
            <a:r>
              <a:rPr lang="nb-NO" sz="2000" dirty="0">
                <a:solidFill>
                  <a:schemeClr val="bg1"/>
                </a:solidFill>
              </a:rPr>
              <a:t>5 i januar</a:t>
            </a:r>
          </a:p>
          <a:p>
            <a:r>
              <a:rPr lang="nb-NO" sz="2000" dirty="0">
                <a:solidFill>
                  <a:schemeClr val="bg1"/>
                </a:solidFill>
              </a:rPr>
              <a:t>16 i februar</a:t>
            </a:r>
          </a:p>
          <a:p>
            <a:r>
              <a:rPr lang="nb-NO" sz="2000" dirty="0">
                <a:solidFill>
                  <a:schemeClr val="bg1"/>
                </a:solidFill>
              </a:rPr>
              <a:t>16 i april</a:t>
            </a:r>
          </a:p>
          <a:p>
            <a:r>
              <a:rPr lang="nb-NO" sz="2000" dirty="0">
                <a:solidFill>
                  <a:schemeClr val="bg1"/>
                </a:solidFill>
              </a:rPr>
              <a:t>8 i juni</a:t>
            </a:r>
          </a:p>
          <a:p>
            <a:r>
              <a:rPr lang="nb-NO" sz="2000" dirty="0">
                <a:solidFill>
                  <a:schemeClr val="bg1"/>
                </a:solidFill>
              </a:rPr>
              <a:t>22 i november</a:t>
            </a:r>
          </a:p>
          <a:p>
            <a:r>
              <a:rPr lang="nb-NO" sz="2000" dirty="0">
                <a:solidFill>
                  <a:schemeClr val="bg1"/>
                </a:solidFill>
              </a:rPr>
              <a:t>Totalt 67 deltakere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D08F70A1-FC2C-36E5-D62D-80D806E16910}"/>
              </a:ext>
            </a:extLst>
          </p:cNvPr>
          <p:cNvSpPr txBox="1"/>
          <p:nvPr/>
        </p:nvSpPr>
        <p:spPr>
          <a:xfrm>
            <a:off x="3000058" y="3928904"/>
            <a:ext cx="899763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Jegerprøven er en god arena for rekruttering av nye medlemmer, økonomisk vekst og </a:t>
            </a:r>
            <a:r>
              <a:rPr lang="nb-NO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viktig </a:t>
            </a:r>
            <a:r>
              <a:rPr lang="nb-NO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 av foreningens tilbud. Det ble ikke endret noen strategi for 2025 kontra året </a:t>
            </a:r>
            <a:r>
              <a:rPr lang="nb-NO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før, men </a:t>
            </a:r>
            <a:r>
              <a:rPr lang="nb-NO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 nedgangen i antallet som vil ta jegerprøven hos oss fortsetter må det settes </a:t>
            </a:r>
            <a:r>
              <a:rPr lang="nb-NO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 tiltak </a:t>
            </a:r>
            <a:r>
              <a:rPr lang="nb-NO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vi skal være synlig og relevante. I tillegg har studieutvalget hatt tilbud </a:t>
            </a:r>
            <a:r>
              <a:rPr lang="nb-NO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 pussekveld, pølsemakerkurs </a:t>
            </a:r>
            <a:r>
              <a:rPr lang="nb-NO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etc. I 2026 skal denne aktiviteten i tillegg til rifle og </a:t>
            </a:r>
            <a:r>
              <a:rPr lang="nb-NO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haglekurs</a:t>
            </a:r>
            <a:endParaRPr lang="nb-NO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b-NO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fortsette. </a:t>
            </a:r>
            <a:br>
              <a:rPr lang="nb-NO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nb-NO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Rett linje 7">
            <a:extLst>
              <a:ext uri="{FF2B5EF4-FFF2-40B4-BE49-F238E27FC236}">
                <a16:creationId xmlns:a16="http://schemas.microsoft.com/office/drawing/2014/main" id="{B594EA1C-36BF-14B7-567C-8FACBAADAE5F}"/>
              </a:ext>
            </a:extLst>
          </p:cNvPr>
          <p:cNvCxnSpPr>
            <a:cxnSpLocks/>
          </p:cNvCxnSpPr>
          <p:nvPr/>
        </p:nvCxnSpPr>
        <p:spPr>
          <a:xfrm>
            <a:off x="2820194" y="3551842"/>
            <a:ext cx="0" cy="30861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9408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4AF16D1-D8B2-7088-6478-517F41ABC4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45428" y="925830"/>
            <a:ext cx="11664632" cy="4731258"/>
          </a:xfrm>
        </p:spPr>
        <p:txBody>
          <a:bodyPr>
            <a:normAutofit/>
          </a:bodyPr>
          <a:lstStyle/>
          <a:p>
            <a:r>
              <a:rPr lang="nb-NO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Gjennom fortsatt samarbeid og engasjement fra alle involverte parter, er vi sikre på at vi </a:t>
            </a:r>
            <a:r>
              <a:rPr lang="nb-NO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kan fortsette </a:t>
            </a:r>
            <a:r>
              <a:rPr lang="nb-NO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å styrke og utvikle våre jegerprøvekurs og andre kurs for fremtidige generasjoner </a:t>
            </a:r>
            <a:r>
              <a:rPr lang="nb-NO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 jegere</a:t>
            </a:r>
            <a:r>
              <a:rPr lang="nb-NO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nb-NO" sz="2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b-NO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b-NO" sz="2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b-NO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Studieutvalget </a:t>
            </a:r>
            <a:r>
              <a:rPr lang="nb-NO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 frem til et nytt og spennende år</a:t>
            </a:r>
            <a:r>
              <a:rPr lang="nb-NO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nb-NO" dirty="0" smtClean="0">
              <a:solidFill>
                <a:schemeClr val="bg1"/>
              </a:solidFill>
            </a:endParaRPr>
          </a:p>
          <a:p>
            <a:endParaRPr lang="nb-NO" sz="2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b-NO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8"/>
            <a:r>
              <a:rPr lang="nb-NO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2023</a:t>
            </a:r>
            <a:r>
              <a:rPr lang="nb-NO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106</a:t>
            </a:r>
          </a:p>
          <a:p>
            <a:pPr lvl="8"/>
            <a:r>
              <a:rPr lang="nb-NO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2024</a:t>
            </a:r>
            <a:r>
              <a:rPr lang="nb-NO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81</a:t>
            </a:r>
          </a:p>
          <a:p>
            <a:pPr lvl="8"/>
            <a:r>
              <a:rPr lang="nb-NO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2025</a:t>
            </a:r>
            <a:r>
              <a:rPr lang="nb-NO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67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6617FA49-07C3-236C-AC5B-ABF341130CC0}"/>
              </a:ext>
            </a:extLst>
          </p:cNvPr>
          <p:cNvSpPr txBox="1"/>
          <p:nvPr/>
        </p:nvSpPr>
        <p:spPr>
          <a:xfrm>
            <a:off x="245428" y="5825646"/>
            <a:ext cx="63207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Thor Ivar Sjaastad</a:t>
            </a:r>
          </a:p>
          <a:p>
            <a:r>
              <a:rPr lang="nb-NO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Studieutvalget Melhus </a:t>
            </a:r>
            <a:r>
              <a:rPr lang="nb-NO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Jeger- </a:t>
            </a:r>
            <a:r>
              <a:rPr lang="nb-NO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 Fiskerforening</a:t>
            </a:r>
          </a:p>
        </p:txBody>
      </p:sp>
    </p:spTree>
    <p:extLst>
      <p:ext uri="{BB962C8B-B14F-4D97-AF65-F5344CB8AC3E}">
        <p14:creationId xmlns:p14="http://schemas.microsoft.com/office/powerpoint/2010/main" val="92635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4B8DED26-1856-4867-9266-872E2D681434}"/>
              </a:ext>
            </a:extLst>
          </p:cNvPr>
          <p:cNvSpPr/>
          <p:nvPr/>
        </p:nvSpPr>
        <p:spPr>
          <a:xfrm>
            <a:off x="0" y="1736228"/>
            <a:ext cx="12192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buFont typeface="+mj-lt"/>
              <a:buAutoNum type="arabicPeriod"/>
            </a:pPr>
            <a:r>
              <a:rPr lang="nb-NO" sz="28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Konstituering av møtet</a:t>
            </a:r>
            <a:endParaRPr lang="nb-NO" sz="2800" b="1" kern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ctr">
              <a:buFont typeface="+mj-lt"/>
              <a:buAutoNum type="arabicPeriod"/>
            </a:pPr>
            <a:r>
              <a:rPr lang="nb-NO" sz="2800" b="1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Årsberetning </a:t>
            </a:r>
            <a:r>
              <a:rPr lang="nb-NO" sz="28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nb-NO" sz="2800" b="1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  <a:endParaRPr lang="nb-NO" sz="2800" b="1" kern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ctr">
              <a:buFont typeface="+mj-lt"/>
              <a:buAutoNum type="arabicPeriod"/>
            </a:pPr>
            <a:r>
              <a:rPr lang="nb-NO" sz="28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Revidert regnskap for </a:t>
            </a:r>
            <a:r>
              <a:rPr lang="nb-NO" sz="2800" b="1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  <a:endParaRPr lang="nb-NO" sz="28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nb-NO" sz="28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nb-NO" sz="2800" b="1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Innkomne saker med styrets forslag til vedtak</a:t>
            </a:r>
            <a:endParaRPr lang="nb-NO" sz="28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nb-NO" sz="2800" b="1" kern="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5. </a:t>
            </a:r>
            <a:r>
              <a:rPr lang="nb-NO" sz="2800" b="1" kern="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Andre saker som styret har ført opp på dagsorden (ingen)</a:t>
            </a:r>
            <a:endParaRPr lang="nb-NO" sz="2800" b="1" kern="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r>
              <a:rPr lang="nb-NO" sz="2800" b="1" kern="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6. </a:t>
            </a:r>
            <a:r>
              <a:rPr lang="nb-NO" sz="2800" b="1" kern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Budsjett </a:t>
            </a:r>
            <a:r>
              <a:rPr lang="nb-NO" sz="2800" b="1" kern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2026</a:t>
            </a:r>
            <a:endParaRPr lang="nb-NO" sz="28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nb-NO" sz="28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7. </a:t>
            </a:r>
            <a:r>
              <a:rPr lang="nb-NO" sz="28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Kontigent</a:t>
            </a:r>
            <a:r>
              <a:rPr lang="nb-NO" sz="28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for hovedmedlemsskap </a:t>
            </a:r>
          </a:p>
          <a:p>
            <a:pPr lvl="0" algn="ctr"/>
            <a:r>
              <a:rPr lang="nb-NO" sz="2800" b="1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8. </a:t>
            </a:r>
            <a:r>
              <a:rPr lang="nb-NO" sz="28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Utnevning av æresmedlem</a:t>
            </a:r>
          </a:p>
          <a:p>
            <a:pPr lvl="0" algn="ctr"/>
            <a:r>
              <a:rPr lang="nb-NO" sz="2800" b="1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9. Valg</a:t>
            </a:r>
            <a:endParaRPr lang="nb-NO" sz="28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04212FB5-1A52-29DB-B579-B97918459BEF}"/>
              </a:ext>
            </a:extLst>
          </p:cNvPr>
          <p:cNvSpPr txBox="1"/>
          <p:nvPr/>
        </p:nvSpPr>
        <p:spPr>
          <a:xfrm>
            <a:off x="0" y="653511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4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SAKSLISTE</a:t>
            </a:r>
          </a:p>
        </p:txBody>
      </p:sp>
    </p:spTree>
    <p:extLst>
      <p:ext uri="{BB962C8B-B14F-4D97-AF65-F5344CB8AC3E}">
        <p14:creationId xmlns:p14="http://schemas.microsoft.com/office/powerpoint/2010/main" val="94795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804EC49-2A86-937C-3068-125F9E9B9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" y="2124233"/>
            <a:ext cx="6252210" cy="2609533"/>
          </a:xfrm>
        </p:spPr>
        <p:txBody>
          <a:bodyPr>
            <a:normAutofit/>
          </a:bodyPr>
          <a:lstStyle/>
          <a:p>
            <a:r>
              <a:rPr lang="nb-NO" sz="40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REVISJONSBERETNING</a:t>
            </a:r>
            <a:r>
              <a:rPr lang="nb-NO" sz="4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40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 ÅRSREGNSKAP </a:t>
            </a:r>
            <a:endParaRPr lang="nb-NO" sz="40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Regnskap Clipart, grafikk, bilder">
            <a:extLst>
              <a:ext uri="{FF2B5EF4-FFF2-40B4-BE49-F238E27FC236}">
                <a16:creationId xmlns:a16="http://schemas.microsoft.com/office/drawing/2014/main" id="{F47095CF-A8DD-3357-D958-645D58D3A200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0" r="2569" b="6045"/>
          <a:stretch/>
        </p:blipFill>
        <p:spPr bwMode="auto">
          <a:xfrm>
            <a:off x="6381750" y="1296034"/>
            <a:ext cx="5503228" cy="4578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990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>
            <a:hlinkClick r:id="rId3" action="ppaction://hlinkfile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3275433"/>
              </p:ext>
            </p:extLst>
          </p:nvPr>
        </p:nvGraphicFramePr>
        <p:xfrm>
          <a:off x="1326477" y="2006029"/>
          <a:ext cx="9182862" cy="26635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8" name="Grensesnittobjekt for pakkeverktøy" showAsIcon="1" r:id="rId4" imgW="1515600" imgH="439560" progId="Package">
                  <p:embed/>
                </p:oleObj>
              </mc:Choice>
              <mc:Fallback>
                <p:oleObj name="Grensesnittobjekt for pakkeverktøy" showAsIcon="1" r:id="rId4" imgW="1515600" imgH="43956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326477" y="2006029"/>
                        <a:ext cx="9182862" cy="26635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kstSylinder 2"/>
          <p:cNvSpPr txBox="1"/>
          <p:nvPr/>
        </p:nvSpPr>
        <p:spPr>
          <a:xfrm>
            <a:off x="1985988" y="390144"/>
            <a:ext cx="78638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44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REVISJONSBERETNING</a:t>
            </a:r>
            <a:r>
              <a:rPr lang="nb-NO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endParaRPr lang="nb-NO" dirty="0"/>
          </a:p>
        </p:txBody>
      </p:sp>
      <p:sp>
        <p:nvSpPr>
          <p:cNvPr id="6" name="Pil høyre 5"/>
          <p:cNvSpPr/>
          <p:nvPr/>
        </p:nvSpPr>
        <p:spPr>
          <a:xfrm>
            <a:off x="4572002" y="2725783"/>
            <a:ext cx="585650" cy="36576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4707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>
            <a:hlinkClick r:id="rId3" action="ppaction://hlinkfile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1675293"/>
              </p:ext>
            </p:extLst>
          </p:nvPr>
        </p:nvGraphicFramePr>
        <p:xfrm>
          <a:off x="1521076" y="2116646"/>
          <a:ext cx="8571005" cy="32478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1" name="Grensesnittobjekt for pakkeverktøy" showAsIcon="1" r:id="rId4" imgW="1161000" imgH="439560" progId="Package">
                  <p:embed/>
                </p:oleObj>
              </mc:Choice>
              <mc:Fallback>
                <p:oleObj name="Grensesnittobjekt for pakkeverktøy" showAsIcon="1" r:id="rId4" imgW="1161000" imgH="43956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21076" y="2116646"/>
                        <a:ext cx="8571005" cy="32478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kstSylinder 3"/>
          <p:cNvSpPr txBox="1"/>
          <p:nvPr/>
        </p:nvSpPr>
        <p:spPr>
          <a:xfrm>
            <a:off x="1655203" y="404078"/>
            <a:ext cx="83027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44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ÅRSREGNSKAP</a:t>
            </a:r>
            <a:r>
              <a:rPr lang="nb-NO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endParaRPr lang="nb-NO" dirty="0"/>
          </a:p>
        </p:txBody>
      </p:sp>
      <p:sp>
        <p:nvSpPr>
          <p:cNvPr id="7" name="Pil høyre 6"/>
          <p:cNvSpPr/>
          <p:nvPr/>
        </p:nvSpPr>
        <p:spPr>
          <a:xfrm>
            <a:off x="4362997" y="3039292"/>
            <a:ext cx="585650" cy="36576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7250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>
            <a:hlinkClick r:id="rId3" action="ppaction://hlinkfile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2416096"/>
              </p:ext>
            </p:extLst>
          </p:nvPr>
        </p:nvGraphicFramePr>
        <p:xfrm>
          <a:off x="-339725" y="2063876"/>
          <a:ext cx="12645716" cy="31136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5" name="Grensesnittobjekt for pakkeverktøy" showAsIcon="1" r:id="rId4" imgW="1786680" imgH="439560" progId="Package">
                  <p:embed/>
                </p:oleObj>
              </mc:Choice>
              <mc:Fallback>
                <p:oleObj name="Grensesnittobjekt for pakkeverktøy" showAsIcon="1" r:id="rId4" imgW="1786680" imgH="43956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339725" y="2063876"/>
                        <a:ext cx="12645716" cy="31136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kstSylinder 3"/>
          <p:cNvSpPr txBox="1"/>
          <p:nvPr/>
        </p:nvSpPr>
        <p:spPr>
          <a:xfrm>
            <a:off x="1539149" y="438912"/>
            <a:ext cx="88879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44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REGNSKAPSKOMMENTARER</a:t>
            </a:r>
            <a:r>
              <a:rPr lang="nb-NO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endParaRPr lang="nb-NO" dirty="0"/>
          </a:p>
        </p:txBody>
      </p:sp>
      <p:sp>
        <p:nvSpPr>
          <p:cNvPr id="5" name="Pil høyre 4"/>
          <p:cNvSpPr/>
          <p:nvPr/>
        </p:nvSpPr>
        <p:spPr>
          <a:xfrm>
            <a:off x="4554585" y="2995749"/>
            <a:ext cx="585650" cy="36576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44176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F787EBD-7316-881C-761E-E24174BF9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57642"/>
            <a:ext cx="12192000" cy="1445578"/>
          </a:xfrm>
        </p:spPr>
        <p:txBody>
          <a:bodyPr>
            <a:normAutofit/>
          </a:bodyPr>
          <a:lstStyle/>
          <a:p>
            <a:pPr algn="ctr"/>
            <a:r>
              <a:rPr lang="nb-NO" sz="44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INNKOMNE SAKER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FE5A803C-E9E4-B6D2-EAAE-2B3A685CC1E6}"/>
              </a:ext>
            </a:extLst>
          </p:cNvPr>
          <p:cNvSpPr txBox="1"/>
          <p:nvPr/>
        </p:nvSpPr>
        <p:spPr>
          <a:xfrm>
            <a:off x="0" y="3572193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(kommer)</a:t>
            </a:r>
            <a:endParaRPr lang="nb-NO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kstSylinder 2"/>
          <p:cNvSpPr txBox="1"/>
          <p:nvPr/>
        </p:nvSpPr>
        <p:spPr>
          <a:xfrm>
            <a:off x="3213463" y="4702831"/>
            <a:ext cx="5765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 smtClean="0">
                <a:solidFill>
                  <a:schemeClr val="bg1"/>
                </a:solidFill>
              </a:rPr>
              <a:t>[SE INNKALLING MED DAGSORDEN]</a:t>
            </a:r>
            <a:endParaRPr lang="nb-NO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905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>
            <a:hlinkClick r:id="rId3" action="ppaction://hlinkfile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4057982"/>
              </p:ext>
            </p:extLst>
          </p:nvPr>
        </p:nvGraphicFramePr>
        <p:xfrm>
          <a:off x="2336445" y="1981645"/>
          <a:ext cx="7216397" cy="32609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9" name="Grensesnittobjekt for pakkeverktøy" showAsIcon="1" r:id="rId4" imgW="973800" imgH="439560" progId="Package">
                  <p:embed/>
                </p:oleObj>
              </mc:Choice>
              <mc:Fallback>
                <p:oleObj name="Grensesnittobjekt for pakkeverktøy" showAsIcon="1" r:id="rId4" imgW="973800" imgH="43956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36445" y="1981645"/>
                        <a:ext cx="7216397" cy="32609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kstSylinder 3"/>
          <p:cNvSpPr txBox="1"/>
          <p:nvPr/>
        </p:nvSpPr>
        <p:spPr>
          <a:xfrm>
            <a:off x="1829844" y="451104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44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BUDSJETT 2026</a:t>
            </a:r>
            <a:r>
              <a:rPr lang="nb-NO" sz="4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endParaRPr lang="nb-NO" sz="4400" dirty="0"/>
          </a:p>
        </p:txBody>
      </p:sp>
      <p:sp>
        <p:nvSpPr>
          <p:cNvPr id="5" name="Pil høyre 4"/>
          <p:cNvSpPr/>
          <p:nvPr/>
        </p:nvSpPr>
        <p:spPr>
          <a:xfrm>
            <a:off x="4476208" y="2926080"/>
            <a:ext cx="585650" cy="36576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80997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4DB4700-5A79-10F1-EF68-BF7D0669C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91590"/>
            <a:ext cx="12192000" cy="822960"/>
          </a:xfrm>
        </p:spPr>
        <p:txBody>
          <a:bodyPr>
            <a:noAutofit/>
          </a:bodyPr>
          <a:lstStyle/>
          <a:p>
            <a:pPr algn="ctr"/>
            <a:r>
              <a:rPr lang="nb-NO" sz="44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KONTINGENT HOVEDMEDLEM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99E5FC1E-DC92-58E9-B7E1-C8023E132C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44795" y="3246120"/>
            <a:ext cx="12191999" cy="1051560"/>
          </a:xfrm>
        </p:spPr>
        <p:txBody>
          <a:bodyPr>
            <a:normAutofit/>
          </a:bodyPr>
          <a:lstStyle/>
          <a:p>
            <a:pPr algn="ctr"/>
            <a:r>
              <a:rPr lang="nb-NO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LAV		 	MIDDELS			 HØY 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F8898516-22F8-6ABA-2277-13F8BC5AC120}"/>
              </a:ext>
            </a:extLst>
          </p:cNvPr>
          <p:cNvSpPr txBox="1"/>
          <p:nvPr/>
        </p:nvSpPr>
        <p:spPr>
          <a:xfrm>
            <a:off x="172376" y="4297680"/>
            <a:ext cx="30975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3600" b="1" dirty="0" smtClean="0">
                <a:solidFill>
                  <a:schemeClr val="bg1"/>
                </a:solidFill>
              </a:rPr>
              <a:t>895 </a:t>
            </a:r>
            <a:r>
              <a:rPr lang="nb-NO" sz="3600" b="1" dirty="0">
                <a:solidFill>
                  <a:schemeClr val="bg1"/>
                </a:solidFill>
              </a:rPr>
              <a:t>kr</a:t>
            </a:r>
          </a:p>
          <a:p>
            <a:pPr algn="ctr"/>
            <a:r>
              <a:rPr lang="nb-NO" sz="2800" dirty="0" smtClean="0">
                <a:solidFill>
                  <a:schemeClr val="bg1"/>
                </a:solidFill>
              </a:rPr>
              <a:t>55kr </a:t>
            </a:r>
            <a:r>
              <a:rPr lang="nb-NO" sz="2800" dirty="0">
                <a:solidFill>
                  <a:schemeClr val="bg1"/>
                </a:solidFill>
              </a:rPr>
              <a:t>til foreningen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C7B5A26F-3B28-31F9-6868-BE9CE95B49F2}"/>
              </a:ext>
            </a:extLst>
          </p:cNvPr>
          <p:cNvSpPr txBox="1"/>
          <p:nvPr/>
        </p:nvSpPr>
        <p:spPr>
          <a:xfrm>
            <a:off x="4547235" y="4297680"/>
            <a:ext cx="30975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3600" b="1" dirty="0" smtClean="0">
                <a:solidFill>
                  <a:schemeClr val="bg1"/>
                </a:solidFill>
              </a:rPr>
              <a:t>995 </a:t>
            </a:r>
            <a:r>
              <a:rPr lang="nb-NO" sz="3600" b="1" dirty="0">
                <a:solidFill>
                  <a:schemeClr val="bg1"/>
                </a:solidFill>
              </a:rPr>
              <a:t>kr</a:t>
            </a:r>
          </a:p>
          <a:p>
            <a:pPr algn="ctr"/>
            <a:r>
              <a:rPr lang="nb-NO" sz="2800" dirty="0" smtClean="0">
                <a:solidFill>
                  <a:schemeClr val="bg1"/>
                </a:solidFill>
              </a:rPr>
              <a:t>155kr </a:t>
            </a:r>
            <a:r>
              <a:rPr lang="nb-NO" sz="2800" dirty="0">
                <a:solidFill>
                  <a:schemeClr val="bg1"/>
                </a:solidFill>
              </a:rPr>
              <a:t>til foreningen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41F5C6EC-B8C2-C132-DF8A-555D0B0ED76E}"/>
              </a:ext>
            </a:extLst>
          </p:cNvPr>
          <p:cNvSpPr txBox="1"/>
          <p:nvPr/>
        </p:nvSpPr>
        <p:spPr>
          <a:xfrm>
            <a:off x="8821074" y="4301252"/>
            <a:ext cx="30975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3600" b="1" dirty="0" smtClean="0">
                <a:solidFill>
                  <a:schemeClr val="bg1"/>
                </a:solidFill>
              </a:rPr>
              <a:t>1150 </a:t>
            </a:r>
            <a:r>
              <a:rPr lang="nb-NO" sz="3600" b="1" dirty="0">
                <a:solidFill>
                  <a:schemeClr val="bg1"/>
                </a:solidFill>
              </a:rPr>
              <a:t>kr</a:t>
            </a:r>
          </a:p>
          <a:p>
            <a:pPr algn="ctr"/>
            <a:r>
              <a:rPr lang="nb-NO" sz="2800" dirty="0" smtClean="0">
                <a:solidFill>
                  <a:schemeClr val="bg1"/>
                </a:solidFill>
              </a:rPr>
              <a:t>310kr </a:t>
            </a:r>
            <a:r>
              <a:rPr lang="nb-NO" sz="2800" dirty="0">
                <a:solidFill>
                  <a:schemeClr val="bg1"/>
                </a:solidFill>
              </a:rPr>
              <a:t>til foreningen</a:t>
            </a: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00B95F70-287E-D84A-0A66-0ACE03FB0A31}"/>
              </a:ext>
            </a:extLst>
          </p:cNvPr>
          <p:cNvSpPr txBox="1"/>
          <p:nvPr/>
        </p:nvSpPr>
        <p:spPr>
          <a:xfrm>
            <a:off x="3863340" y="401193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28973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3B4777-7CD2-162D-4625-7303BB68B9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F957872-F492-0358-8ED4-CFD6DDFF3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05890"/>
            <a:ext cx="12192000" cy="1348740"/>
          </a:xfrm>
        </p:spPr>
        <p:txBody>
          <a:bodyPr>
            <a:noAutofit/>
          </a:bodyPr>
          <a:lstStyle/>
          <a:p>
            <a:pPr algn="ctr"/>
            <a:r>
              <a:rPr lang="nb-NO" sz="44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STYRETS FORSLAG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53321F42-65BF-FE34-77CC-47E087B63E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3246120"/>
            <a:ext cx="12191999" cy="1051560"/>
          </a:xfrm>
        </p:spPr>
        <p:txBody>
          <a:bodyPr>
            <a:normAutofit/>
          </a:bodyPr>
          <a:lstStyle/>
          <a:p>
            <a:pPr algn="ctr"/>
            <a:r>
              <a:rPr lang="nb-NO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MIDDELS SATS 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6990B511-31D6-EB33-46CB-B43C9144A40D}"/>
              </a:ext>
            </a:extLst>
          </p:cNvPr>
          <p:cNvSpPr txBox="1"/>
          <p:nvPr/>
        </p:nvSpPr>
        <p:spPr>
          <a:xfrm>
            <a:off x="3716085" y="4609683"/>
            <a:ext cx="475982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2400" dirty="0">
                <a:solidFill>
                  <a:schemeClr val="bg1"/>
                </a:solidFill>
              </a:rPr>
              <a:t>Kontingent Hovedmedlem: </a:t>
            </a:r>
            <a:r>
              <a:rPr lang="nb-NO" sz="3200" b="1" dirty="0" smtClean="0">
                <a:solidFill>
                  <a:schemeClr val="bg1"/>
                </a:solidFill>
              </a:rPr>
              <a:t>995 </a:t>
            </a:r>
            <a:r>
              <a:rPr lang="nb-NO" sz="3200" b="1" dirty="0">
                <a:solidFill>
                  <a:schemeClr val="bg1"/>
                </a:solidFill>
              </a:rPr>
              <a:t>kr</a:t>
            </a:r>
            <a:endParaRPr lang="nb-NO" sz="2400" b="1" dirty="0">
              <a:solidFill>
                <a:schemeClr val="bg1"/>
              </a:solidFill>
            </a:endParaRPr>
          </a:p>
          <a:p>
            <a:pPr algn="ctr"/>
            <a:r>
              <a:rPr lang="nb-NO" sz="2400" dirty="0">
                <a:solidFill>
                  <a:schemeClr val="bg1"/>
                </a:solidFill>
              </a:rPr>
              <a:t>Foreningen mottar </a:t>
            </a:r>
            <a:r>
              <a:rPr lang="nb-NO" sz="3200" b="1" dirty="0" smtClean="0">
                <a:solidFill>
                  <a:schemeClr val="bg1"/>
                </a:solidFill>
              </a:rPr>
              <a:t>155 </a:t>
            </a:r>
            <a:r>
              <a:rPr lang="nb-NO" sz="3200" b="1" dirty="0">
                <a:solidFill>
                  <a:schemeClr val="bg1"/>
                </a:solidFill>
              </a:rPr>
              <a:t>kr </a:t>
            </a:r>
            <a:r>
              <a:rPr lang="nb-NO" sz="2400" dirty="0">
                <a:solidFill>
                  <a:schemeClr val="bg1"/>
                </a:solidFill>
              </a:rPr>
              <a:t>av dette</a:t>
            </a:r>
          </a:p>
        </p:txBody>
      </p:sp>
    </p:spTree>
    <p:extLst>
      <p:ext uri="{BB962C8B-B14F-4D97-AF65-F5344CB8AC3E}">
        <p14:creationId xmlns:p14="http://schemas.microsoft.com/office/powerpoint/2010/main" val="13565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3B4777-7CD2-162D-4625-7303BB68B9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F957872-F492-0358-8ED4-CFD6DDFF3BD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2" y="4165827"/>
            <a:ext cx="12192000" cy="1349375"/>
          </a:xfrm>
        </p:spPr>
        <p:txBody>
          <a:bodyPr>
            <a:noAutofit/>
          </a:bodyPr>
          <a:lstStyle/>
          <a:p>
            <a:pPr algn="ctr"/>
            <a:r>
              <a:rPr lang="nb-NO" sz="44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UTNEVNELSE AV ÆRESMEDLEM</a:t>
            </a:r>
            <a:endParaRPr lang="nb-NO" sz="4400" dirty="0">
              <a:solidFill>
                <a:schemeClr val="accent6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6990B511-31D6-EB33-46CB-B43C9144A40D}"/>
              </a:ext>
            </a:extLst>
          </p:cNvPr>
          <p:cNvSpPr txBox="1"/>
          <p:nvPr/>
        </p:nvSpPr>
        <p:spPr>
          <a:xfrm>
            <a:off x="6003634" y="4609683"/>
            <a:ext cx="184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nb-NO" sz="2400" dirty="0">
              <a:solidFill>
                <a:schemeClr val="bg1"/>
              </a:solidFill>
            </a:endParaRP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653" y="-1018176"/>
            <a:ext cx="5858691" cy="585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78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3972B64-F569-5568-5EB6-9FD1DF162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68350"/>
            <a:ext cx="12192000" cy="2852737"/>
          </a:xfrm>
        </p:spPr>
        <p:txBody>
          <a:bodyPr/>
          <a:lstStyle/>
          <a:p>
            <a:pPr algn="ctr"/>
            <a:r>
              <a:rPr lang="nb-NO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Årsrapport fra utvalgene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38C9C3C-4080-0B98-19F5-7E50158400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3777933"/>
            <a:ext cx="12192000" cy="1500187"/>
          </a:xfrm>
        </p:spPr>
        <p:txBody>
          <a:bodyPr>
            <a:normAutofit/>
          </a:bodyPr>
          <a:lstStyle/>
          <a:p>
            <a:pPr algn="ctr"/>
            <a:r>
              <a:rPr lang="nb-NO" sz="4400" b="1" dirty="0">
                <a:solidFill>
                  <a:schemeClr val="bg1"/>
                </a:solidFill>
              </a:rPr>
              <a:t>- </a:t>
            </a:r>
            <a:r>
              <a:rPr lang="nb-NO" sz="4400" b="1" dirty="0" smtClean="0">
                <a:solidFill>
                  <a:schemeClr val="bg1"/>
                </a:solidFill>
              </a:rPr>
              <a:t>2025 </a:t>
            </a:r>
            <a:r>
              <a:rPr lang="nb-NO" sz="4400" b="1" dirty="0">
                <a:solidFill>
                  <a:schemeClr val="bg1"/>
                </a:solidFill>
              </a:rPr>
              <a:t>- </a:t>
            </a:r>
          </a:p>
        </p:txBody>
      </p:sp>
    </p:spTree>
    <p:extLst>
      <p:ext uri="{BB962C8B-B14F-4D97-AF65-F5344CB8AC3E}">
        <p14:creationId xmlns:p14="http://schemas.microsoft.com/office/powerpoint/2010/main" val="2031527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45352925-4751-4F5E-B434-C1C0CE91713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28B0C87-106B-4BC6-B780-21399D3813C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4266" y="742417"/>
            <a:ext cx="6526532" cy="5373168"/>
          </a:xfrm>
          <a:prstGeom prst="rect">
            <a:avLst/>
          </a:prstGeom>
        </p:spPr>
      </p:pic>
      <p:pic>
        <p:nvPicPr>
          <p:cNvPr id="11" name="Plassholder for bilde 10"/>
          <p:cNvPicPr>
            <a:picLocks noGrp="1" noChangeAspect="1"/>
          </p:cNvPicPr>
          <p:nvPr>
            <p:ph type="pic"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8" r="4898"/>
          <a:stretch>
            <a:fillRect/>
          </a:stretch>
        </p:blipFill>
        <p:spPr>
          <a:xfrm rot="5400000">
            <a:off x="5834015" y="715738"/>
            <a:ext cx="6526532" cy="5426526"/>
          </a:xfr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BA46BCD1-3EF1-CCA9-6EC8-141425F2C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001" y="643050"/>
            <a:ext cx="10515600" cy="557189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200" kern="1200" dirty="0">
                <a:solidFill>
                  <a:srgbClr val="FFFFFF"/>
                </a:solidFill>
                <a:highlight>
                  <a:srgbClr val="008000"/>
                </a:highlight>
                <a:latin typeface="+mj-lt"/>
                <a:ea typeface="+mj-ea"/>
                <a:cs typeface="+mj-cs"/>
              </a:rPr>
              <a:t>FISKEUTVALGET</a:t>
            </a:r>
          </a:p>
        </p:txBody>
      </p:sp>
    </p:spTree>
    <p:extLst>
      <p:ext uri="{BB962C8B-B14F-4D97-AF65-F5344CB8AC3E}">
        <p14:creationId xmlns:p14="http://schemas.microsoft.com/office/powerpoint/2010/main" val="365036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8A979224-AE2E-F04D-1168-7A121E55CB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99708" y="217170"/>
            <a:ext cx="11698922" cy="6492240"/>
          </a:xfrm>
        </p:spPr>
        <p:txBody>
          <a:bodyPr>
            <a:normAutofit fontScale="92500" lnSpcReduction="10000"/>
          </a:bodyPr>
          <a:lstStyle/>
          <a:p>
            <a:r>
              <a:rPr lang="nb-NO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 </a:t>
            </a:r>
            <a:r>
              <a:rPr lang="nb-NO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startet </a:t>
            </a:r>
            <a:r>
              <a:rPr lang="nb-NO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 som vanlig med dugnader i forkant av </a:t>
            </a:r>
            <a:r>
              <a:rPr lang="nb-NO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laksesesongen</a:t>
            </a:r>
            <a:r>
              <a:rPr lang="nb-NO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Var en del</a:t>
            </a:r>
          </a:p>
          <a:p>
            <a:r>
              <a:rPr lang="nb-NO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nedfall rundt gapahukene på </a:t>
            </a:r>
            <a:r>
              <a:rPr lang="nb-NO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Bagøya</a:t>
            </a:r>
            <a:r>
              <a:rPr lang="nb-NO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Så her var det mye tid som ble brukt.</a:t>
            </a:r>
          </a:p>
          <a:p>
            <a:r>
              <a:rPr lang="nb-NO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Natt til 1 juni, hadde vi </a:t>
            </a:r>
            <a:r>
              <a:rPr lang="nb-NO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lakse</a:t>
            </a:r>
            <a:r>
              <a:rPr lang="nb-NO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start på </a:t>
            </a:r>
            <a:r>
              <a:rPr lang="nb-NO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Bagøya</a:t>
            </a:r>
            <a:r>
              <a:rPr lang="nb-NO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Bra med </a:t>
            </a:r>
            <a:r>
              <a:rPr lang="nb-NO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folk</a:t>
            </a:r>
            <a:r>
              <a:rPr lang="nb-NO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 </a:t>
            </a:r>
            <a:r>
              <a:rPr lang="nb-NO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 ble </a:t>
            </a:r>
            <a:r>
              <a:rPr lang="nb-NO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mimret </a:t>
            </a:r>
            <a:r>
              <a:rPr lang="nb-NO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</a:t>
            </a:r>
          </a:p>
          <a:p>
            <a:r>
              <a:rPr lang="nb-NO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tidligere fangster.....jammen mange som glemmer vekt og lengde med årene. Bra vi</a:t>
            </a:r>
          </a:p>
          <a:p>
            <a:r>
              <a:rPr lang="nb-NO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 fangstbøker. </a:t>
            </a:r>
            <a:r>
              <a:rPr lang="nb-NO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😃</a:t>
            </a:r>
          </a:p>
          <a:p>
            <a:endParaRPr lang="nb-NO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b-NO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 hadde som tidligere invitert til intro fiske for ungdom</a:t>
            </a:r>
            <a:r>
              <a:rPr lang="nb-NO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der </a:t>
            </a:r>
            <a:r>
              <a:rPr lang="nb-NO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resultatet var dårlig. 1</a:t>
            </a:r>
          </a:p>
          <a:p>
            <a:r>
              <a:rPr lang="nb-NO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påmeldt</a:t>
            </a:r>
            <a:r>
              <a:rPr lang="nb-NO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noe </a:t>
            </a:r>
            <a:r>
              <a:rPr lang="nb-NO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 førte til at 1 voksen fikk sin ilddåp i laksefiske. P.S. kom tilbake ved</a:t>
            </a:r>
          </a:p>
          <a:p>
            <a:r>
              <a:rPr lang="nb-NO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flere </a:t>
            </a:r>
            <a:r>
              <a:rPr lang="nb-NO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anledninger. Grilling </a:t>
            </a:r>
            <a:r>
              <a:rPr lang="nb-NO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 hamburger her</a:t>
            </a:r>
            <a:r>
              <a:rPr lang="nb-NO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nb-NO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 prøvde også å få til intro fiske med personer med minoritetsbakgrunn, men der</a:t>
            </a:r>
          </a:p>
          <a:p>
            <a:r>
              <a:rPr lang="nb-NO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dukket ingen opp</a:t>
            </a:r>
            <a:r>
              <a:rPr lang="nb-NO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nb-NO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b-NO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Kvinnedag </a:t>
            </a:r>
            <a:r>
              <a:rPr lang="nb-NO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ved elva ble bedre. 5 ivrige damer sto på i varmen på </a:t>
            </a:r>
            <a:r>
              <a:rPr lang="nb-NO" sz="2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Lenavaldet</a:t>
            </a:r>
            <a:r>
              <a:rPr lang="nb-NO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nb-NO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 ble grillet</a:t>
            </a:r>
          </a:p>
          <a:p>
            <a:r>
              <a:rPr lang="nb-NO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Hamburger og </a:t>
            </a:r>
            <a:r>
              <a:rPr lang="nb-NO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servert vann mellom den dagen. Dette må vi prøve på neste år også.</a:t>
            </a:r>
          </a:p>
          <a:p>
            <a:r>
              <a:rPr lang="nb-NO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Sesongen ble preget av lite vann som ble fort varmt. Lite fiskere kom til Gaula</a:t>
            </a:r>
            <a:r>
              <a:rPr lang="nb-NO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en </a:t>
            </a:r>
            <a:r>
              <a:rPr lang="nb-NO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</a:t>
            </a:r>
          </a:p>
          <a:p>
            <a:r>
              <a:rPr lang="nb-NO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 nok ha med seg en “røyke laks” </a:t>
            </a:r>
            <a:r>
              <a:rPr lang="nb-NO"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hjem </a:t>
            </a:r>
            <a:r>
              <a:rPr lang="nb-NO" sz="2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 </a:t>
            </a:r>
            <a:r>
              <a:rPr lang="nb-NO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 var ikke Gaula noe mål for mange. Vi</a:t>
            </a:r>
          </a:p>
          <a:p>
            <a:r>
              <a:rPr lang="nb-NO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kunne ta 2 laks mindre enn 65 cm</a:t>
            </a:r>
            <a:r>
              <a:rPr lang="nb-NO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nb-NO" sz="1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415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8A979224-AE2E-F04D-1168-7A121E55CB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99708" y="217170"/>
            <a:ext cx="11698922" cy="6492240"/>
          </a:xfrm>
        </p:spPr>
        <p:txBody>
          <a:bodyPr>
            <a:normAutofit/>
          </a:bodyPr>
          <a:lstStyle/>
          <a:p>
            <a:r>
              <a:rPr lang="nb-NO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Rett etter </a:t>
            </a:r>
            <a:r>
              <a:rPr lang="nb-NO" sz="1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sesongslutt</a:t>
            </a:r>
            <a:r>
              <a:rPr lang="nb-NO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b-NO" sz="1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startet </a:t>
            </a:r>
            <a:r>
              <a:rPr lang="nb-NO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 opp med høstfiske/overvåknings fiske. Da ble det</a:t>
            </a:r>
          </a:p>
          <a:p>
            <a:r>
              <a:rPr lang="nb-NO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oppdaget flere fisk med store </a:t>
            </a:r>
            <a:r>
              <a:rPr lang="nb-NO" sz="1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soppangrep</a:t>
            </a:r>
            <a:r>
              <a:rPr lang="nb-NO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Det ble besluttet etter hvert at all død fisk</a:t>
            </a:r>
          </a:p>
          <a:p>
            <a:r>
              <a:rPr lang="nb-NO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skulle ut av elva. Å det kom </a:t>
            </a:r>
            <a:r>
              <a:rPr lang="nb-NO" sz="1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etterhvert </a:t>
            </a:r>
            <a:r>
              <a:rPr lang="nb-NO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melding på at fisk som var veldig hardt</a:t>
            </a:r>
          </a:p>
          <a:p>
            <a:r>
              <a:rPr lang="nb-NO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angrepet skulle plukkes ut av elva. Vi i foreningen plukket ut </a:t>
            </a:r>
            <a:r>
              <a:rPr lang="nb-NO" sz="17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</a:t>
            </a:r>
            <a:r>
              <a:rPr lang="nb-NO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100 laks og sjøørret.</a:t>
            </a:r>
          </a:p>
          <a:p>
            <a:r>
              <a:rPr lang="nb-NO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Trist.</a:t>
            </a:r>
          </a:p>
          <a:p>
            <a:r>
              <a:rPr lang="nb-NO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Båten på </a:t>
            </a:r>
            <a:r>
              <a:rPr lang="nb-NO" sz="1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Skjeggstadvannet </a:t>
            </a:r>
            <a:r>
              <a:rPr lang="nb-NO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 veldig </a:t>
            </a:r>
            <a:r>
              <a:rPr lang="nb-NO" sz="1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populær</a:t>
            </a:r>
            <a:r>
              <a:rPr lang="nb-NO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 </a:t>
            </a:r>
            <a:r>
              <a:rPr lang="nb-NO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 har fungert brukbart i år med tanke</a:t>
            </a:r>
          </a:p>
          <a:p>
            <a:r>
              <a:rPr lang="nb-NO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på betaling og det å rydde etter seg. Var oppe der selv 2 turer</a:t>
            </a:r>
            <a:r>
              <a:rPr lang="nb-NO" sz="1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ene </a:t>
            </a:r>
            <a:r>
              <a:rPr lang="nb-NO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gang var ei åre</a:t>
            </a:r>
          </a:p>
          <a:p>
            <a:r>
              <a:rPr lang="nb-NO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knekt....ingen melding til meg om dette. Det er for dårlig.</a:t>
            </a:r>
          </a:p>
          <a:p>
            <a:r>
              <a:rPr lang="nb-NO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 var også godt representert oppe på åpen dag på Øya. Varm røket fisk som var fisket</a:t>
            </a:r>
          </a:p>
          <a:p>
            <a:r>
              <a:rPr lang="nb-NO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på </a:t>
            </a:r>
            <a:r>
              <a:rPr lang="nb-NO" sz="17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Ånøya</a:t>
            </a:r>
            <a:r>
              <a:rPr lang="nb-NO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Populært. Gikk vel 24 ørreter og </a:t>
            </a:r>
            <a:r>
              <a:rPr lang="nb-NO" sz="1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røyer.</a:t>
            </a:r>
          </a:p>
          <a:p>
            <a:endParaRPr lang="nb-NO" sz="1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b-NO" sz="1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Fiskeutvalget </a:t>
            </a:r>
            <a:r>
              <a:rPr lang="nb-NO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 bestått av</a:t>
            </a:r>
          </a:p>
          <a:p>
            <a:r>
              <a:rPr lang="nb-NO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Rune </a:t>
            </a:r>
            <a:r>
              <a:rPr lang="nb-NO" sz="1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Larsen</a:t>
            </a:r>
          </a:p>
          <a:p>
            <a:r>
              <a:rPr lang="nb-NO" sz="1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Rune </a:t>
            </a:r>
            <a:r>
              <a:rPr lang="nb-NO" sz="17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Stokkaunet</a:t>
            </a:r>
            <a:endParaRPr lang="nb-NO" sz="1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b-NO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Philip </a:t>
            </a:r>
            <a:r>
              <a:rPr lang="nb-NO" sz="1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Stenvold</a:t>
            </a:r>
          </a:p>
          <a:p>
            <a:r>
              <a:rPr lang="nb-NO" sz="1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Håvard </a:t>
            </a:r>
            <a:r>
              <a:rPr lang="nb-NO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Myhren</a:t>
            </a:r>
          </a:p>
          <a:p>
            <a:r>
              <a:rPr lang="nb-NO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Øyvind </a:t>
            </a:r>
            <a:r>
              <a:rPr lang="nb-NO" sz="1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Schei</a:t>
            </a:r>
          </a:p>
          <a:p>
            <a:r>
              <a:rPr lang="nb-NO" sz="1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Espen </a:t>
            </a:r>
            <a:r>
              <a:rPr lang="nb-NO" sz="17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Dueskar</a:t>
            </a:r>
            <a:r>
              <a:rPr lang="nb-NO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og leder Roger Lund.</a:t>
            </a:r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706360" y="3445764"/>
            <a:ext cx="4351528" cy="3263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84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51D457E-572F-89AA-46E2-B967B8B47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HUNDEUTVALGET</a:t>
            </a:r>
            <a:r>
              <a:rPr lang="nb-NO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80BC3398-5A29-88BC-10A8-86A1E35B37CC}"/>
              </a:ext>
            </a:extLst>
          </p:cNvPr>
          <p:cNvSpPr txBox="1"/>
          <p:nvPr/>
        </p:nvSpPr>
        <p:spPr>
          <a:xfrm>
            <a:off x="838200" y="1690688"/>
            <a:ext cx="426339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Hundeutvalget er en bra gjeng, med en god kjerne som står på. Utvalget har </a:t>
            </a:r>
            <a:r>
              <a:rPr lang="nb-NO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</a:t>
            </a:r>
            <a:r>
              <a:rPr lang="nb-NO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60 000 kr i overskudd i 2025</a:t>
            </a:r>
          </a:p>
          <a:p>
            <a:r>
              <a:rPr lang="nb-NO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Èn</a:t>
            </a:r>
            <a:r>
              <a:rPr lang="nb-NO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har vært gjennom </a:t>
            </a:r>
            <a:r>
              <a:rPr lang="nb-NO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ettersøkskurs</a:t>
            </a:r>
            <a:r>
              <a:rPr lang="nb-NO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/seminar og vi håper å kurse </a:t>
            </a:r>
            <a:r>
              <a:rPr lang="nb-NO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flere </a:t>
            </a:r>
            <a:r>
              <a:rPr lang="nb-NO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2026.</a:t>
            </a:r>
          </a:p>
          <a:p>
            <a:r>
              <a:rPr lang="nb-NO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Dessverre mistet vi en aversjonsinstruktør i fjor og ønsket er å utdanne en til. </a:t>
            </a:r>
          </a:p>
          <a:p>
            <a:endParaRPr lang="nb-NO" dirty="0">
              <a:solidFill>
                <a:schemeClr val="bg1"/>
              </a:solidFill>
            </a:endParaRP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92133D78-3D46-FFC2-DDE1-85344810AC9F}"/>
              </a:ext>
            </a:extLst>
          </p:cNvPr>
          <p:cNvSpPr txBox="1"/>
          <p:nvPr/>
        </p:nvSpPr>
        <p:spPr>
          <a:xfrm>
            <a:off x="5970270" y="1690688"/>
            <a:ext cx="5383530" cy="4173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800" b="1" kern="100" dirty="0" smtClean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Aktiviteter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b-NO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 </a:t>
            </a:r>
            <a:r>
              <a:rPr lang="nb-NO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 gjennomført </a:t>
            </a:r>
            <a:r>
              <a:rPr lang="nb-NO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ca. </a:t>
            </a:r>
            <a:r>
              <a:rPr lang="nb-NO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</a:t>
            </a:r>
            <a:r>
              <a:rPr lang="nb-NO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blod- </a:t>
            </a:r>
            <a:r>
              <a:rPr lang="nb-NO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 fersksporprøver.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b-NO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4-5 </a:t>
            </a:r>
            <a:r>
              <a:rPr lang="nb-NO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kvelder med aversjonsdressur med 54 hunder.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b-NO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Gjennomført </a:t>
            </a:r>
            <a:r>
              <a:rPr lang="nb-NO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åpen gård på Øya og vært på sopptur med soppsakkyndig i Vassfjellet.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b-NO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nb-NO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kvelder med ringtrening med autorisert dommer er gjennomført. </a:t>
            </a:r>
          </a:p>
          <a:p>
            <a:endParaRPr lang="nb-NO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b-NO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Målet er å kunne tilby et enda bredere tilbud for våre medlemmer i året som kommer.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nb-NO" sz="18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5658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F5EDEE5-DDD8-959E-B23E-BA21D2141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008" y="51829"/>
            <a:ext cx="10515600" cy="1325563"/>
          </a:xfrm>
        </p:spPr>
        <p:txBody>
          <a:bodyPr/>
          <a:lstStyle/>
          <a:p>
            <a:r>
              <a:rPr lang="nb-NO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UNGDOMSUTVALGET</a:t>
            </a:r>
            <a:r>
              <a:rPr lang="nb-NO" dirty="0"/>
              <a:t> </a:t>
            </a:r>
          </a:p>
        </p:txBody>
      </p:sp>
      <p:sp>
        <p:nvSpPr>
          <p:cNvPr id="3" name="TekstSylinder 2"/>
          <p:cNvSpPr txBox="1"/>
          <p:nvPr/>
        </p:nvSpPr>
        <p:spPr>
          <a:xfrm>
            <a:off x="586008" y="1023449"/>
            <a:ext cx="11435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året som har vært har vi gjennomført </a:t>
            </a:r>
            <a:r>
              <a:rPr lang="nb-NO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åtejakt</a:t>
            </a:r>
            <a:r>
              <a:rPr lang="nb-NO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på rev, luftpistolskyting, leirdueskyting,</a:t>
            </a:r>
          </a:p>
          <a:p>
            <a:r>
              <a:rPr lang="nb-NO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rifleskyting, introjakt, jakt- og fiskeskole, jaktskytterskole, fiskesommer og fisketurer.</a:t>
            </a:r>
          </a:p>
        </p:txBody>
      </p:sp>
      <p:sp>
        <p:nvSpPr>
          <p:cNvPr id="6" name="TekstSylinder 5"/>
          <p:cNvSpPr txBox="1"/>
          <p:nvPr/>
        </p:nvSpPr>
        <p:spPr>
          <a:xfrm>
            <a:off x="586008" y="1946777"/>
            <a:ext cx="114353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Jakt- og fiskeskole: </a:t>
            </a:r>
            <a:r>
              <a:rPr lang="nb-NO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 </a:t>
            </a:r>
            <a:r>
              <a:rPr lang="nb-NO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ble felt 1 </a:t>
            </a:r>
            <a:r>
              <a:rPr lang="nb-NO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jerpe</a:t>
            </a:r>
            <a:r>
              <a:rPr lang="nb-NO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under jakt i vassfjellet. 2 laks og</a:t>
            </a:r>
          </a:p>
          <a:p>
            <a:r>
              <a:rPr lang="nb-NO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sjøørret ble fisket i gaula. 2 svært fornøyde fiskere som fikk ta med seg 2 laks da</a:t>
            </a:r>
          </a:p>
          <a:p>
            <a:r>
              <a:rPr lang="nb-NO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var innenfor </a:t>
            </a:r>
            <a:r>
              <a:rPr lang="nb-NO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lengedemålene</a:t>
            </a:r>
            <a:r>
              <a:rPr lang="nb-NO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Det ble undervist om teori om våpen, skudd,</a:t>
            </a:r>
          </a:p>
          <a:p>
            <a:r>
              <a:rPr lang="nb-NO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vedlikehold, skyting på rifle- og haglebanen, teori om fiske, ulike tekniker innen</a:t>
            </a:r>
          </a:p>
          <a:p>
            <a:r>
              <a:rPr lang="nb-NO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fisking og fisking i praksis. Kurset var vel gjennomført, noe som skulle blitt</a:t>
            </a:r>
          </a:p>
          <a:p>
            <a:r>
              <a:rPr lang="nb-NO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gjennomført igjen i 2026.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586008" y="4139684"/>
            <a:ext cx="114353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Jaktskytterskole: teori </a:t>
            </a:r>
            <a:r>
              <a:rPr lang="nb-NO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 våpen, skudd, vedlikehold, ulike skyte</a:t>
            </a:r>
          </a:p>
          <a:p>
            <a:r>
              <a:rPr lang="nb-NO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stillinger og skyting på blink, og leirduer. Suksess kurs som vi håper blir gjentagende.</a:t>
            </a:r>
          </a:p>
          <a:p>
            <a:r>
              <a:rPr lang="nb-NO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Fornøyde deltagere.</a:t>
            </a:r>
          </a:p>
        </p:txBody>
      </p:sp>
      <p:sp>
        <p:nvSpPr>
          <p:cNvPr id="8" name="TekstSylinder 7"/>
          <p:cNvSpPr txBox="1"/>
          <p:nvPr/>
        </p:nvSpPr>
        <p:spPr>
          <a:xfrm>
            <a:off x="586008" y="5409263"/>
            <a:ext cx="10515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Åtejakt</a:t>
            </a:r>
            <a:r>
              <a:rPr lang="nb-NO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rev: ingen fall, lite påmeldte deltagere</a:t>
            </a:r>
            <a:r>
              <a:rPr lang="nb-NO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nb-NO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nb-NO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b-NO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Luftpistolskyting: artig kveld for ungene og ungdommen som var med. Kun</a:t>
            </a:r>
          </a:p>
          <a:p>
            <a:r>
              <a:rPr lang="nb-NO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gjennomført en gang i år. Håper å gjennomføre flere slike kvelder i 2026.</a:t>
            </a:r>
          </a:p>
        </p:txBody>
      </p:sp>
    </p:spTree>
    <p:extLst>
      <p:ext uri="{BB962C8B-B14F-4D97-AF65-F5344CB8AC3E}">
        <p14:creationId xmlns:p14="http://schemas.microsoft.com/office/powerpoint/2010/main" val="17212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1A86475E-B9F3-1D01-DFF3-4501D2C789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0467" y="375853"/>
            <a:ext cx="11810845" cy="5927411"/>
          </a:xfrm>
        </p:spPr>
        <p:txBody>
          <a:bodyPr>
            <a:noAutofit/>
          </a:bodyPr>
          <a:lstStyle/>
          <a:p>
            <a:r>
              <a:rPr lang="nb-NO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Leirdueskyting: greit oppmøte, håper på flere slike dager/ kvelder som dette i løpet av</a:t>
            </a:r>
          </a:p>
          <a:p>
            <a:r>
              <a:rPr lang="nb-NO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2026.</a:t>
            </a:r>
          </a:p>
          <a:p>
            <a:r>
              <a:rPr lang="nb-NO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Rifleskyting: greit oppmøte, håper på flere slike dager/ kvelder som dette i løpet av</a:t>
            </a:r>
          </a:p>
          <a:p>
            <a:r>
              <a:rPr lang="nb-NO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2026.</a:t>
            </a:r>
          </a:p>
          <a:p>
            <a:r>
              <a:rPr lang="nb-NO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Introjakt: gjennomførte 3</a:t>
            </a:r>
            <a:r>
              <a:rPr lang="nb-NO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dager med introjakt. Ingen uttak på disse dagene.</a:t>
            </a:r>
          </a:p>
          <a:p>
            <a:r>
              <a:rPr lang="nb-NO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Fiskesommer: gjennomførte fiskesommer 2 ganger i året som var. Kjempebra</a:t>
            </a:r>
          </a:p>
          <a:p>
            <a:r>
              <a:rPr lang="nb-NO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oppmøte, lite fisk. 1 laks ble tatt, men var for stor.</a:t>
            </a:r>
          </a:p>
          <a:p>
            <a:r>
              <a:rPr lang="nb-NO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Fisketurer: noen fisketurer ble avholdt. Ingen oppmøtte på disse.</a:t>
            </a:r>
          </a:p>
          <a:p>
            <a:r>
              <a:rPr lang="nb-NO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Fellefangst</a:t>
            </a:r>
            <a:r>
              <a:rPr lang="nb-NO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ble lagt til i kalenderen over aktiviteter. Ingen påmeldte så disse ble ikke</a:t>
            </a:r>
          </a:p>
          <a:p>
            <a:r>
              <a:rPr lang="nb-NO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gjennomført.</a:t>
            </a:r>
          </a:p>
          <a:p>
            <a:r>
              <a:rPr lang="nb-NO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Bærtur: dårlig oppmøte, men ble gjennomført.</a:t>
            </a:r>
          </a:p>
          <a:p>
            <a:r>
              <a:rPr lang="nb-NO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Psykisk helsedag: alle skolene i Melhus kommune var på psykisk helsedag i nye</a:t>
            </a:r>
          </a:p>
          <a:p>
            <a:r>
              <a:rPr lang="nb-NO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Melhus hallen hvor leder ungdomsutvalget og leder kvinneutvalget var på stand.</a:t>
            </a:r>
          </a:p>
          <a:p>
            <a:r>
              <a:rPr lang="nb-NO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Ungdommen kunne da komme innom stand og se hva vi har og tilby av aktiviteter.</a:t>
            </a:r>
          </a:p>
          <a:p>
            <a:r>
              <a:rPr lang="nb-NO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Veldig mange ungdommer møte opp på standen vår. Håper det blir flere slike dager</a:t>
            </a:r>
          </a:p>
          <a:p>
            <a:r>
              <a:rPr lang="nb-NO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hvor vi kan gjøre oss mer synlig!</a:t>
            </a:r>
          </a:p>
        </p:txBody>
      </p:sp>
    </p:spTree>
    <p:extLst>
      <p:ext uri="{BB962C8B-B14F-4D97-AF65-F5344CB8AC3E}">
        <p14:creationId xmlns:p14="http://schemas.microsoft.com/office/powerpoint/2010/main" val="372211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37304</TotalTime>
  <Words>2043</Words>
  <Application>Microsoft Office PowerPoint</Application>
  <PresentationFormat>Widescreen</PresentationFormat>
  <Paragraphs>210</Paragraphs>
  <Slides>28</Slides>
  <Notes>5</Notes>
  <HiddenSlides>0</HiddenSlides>
  <MMClips>0</MMClips>
  <ScaleCrop>false</ScaleCrop>
  <HeadingPairs>
    <vt:vector size="8" baseType="variant">
      <vt:variant>
        <vt:lpstr>Brukte skrifter</vt:lpstr>
      </vt:variant>
      <vt:variant>
        <vt:i4>6</vt:i4>
      </vt:variant>
      <vt:variant>
        <vt:lpstr>Tema</vt:lpstr>
      </vt:variant>
      <vt:variant>
        <vt:i4>1</vt:i4>
      </vt:variant>
      <vt:variant>
        <vt:lpstr>Innebygde OLE-servere</vt:lpstr>
      </vt:variant>
      <vt:variant>
        <vt:i4>2</vt:i4>
      </vt:variant>
      <vt:variant>
        <vt:lpstr>Lysbildetitler</vt:lpstr>
      </vt:variant>
      <vt:variant>
        <vt:i4>28</vt:i4>
      </vt:variant>
    </vt:vector>
  </HeadingPairs>
  <TitlesOfParts>
    <vt:vector size="37" baseType="lpstr">
      <vt:lpstr>Aptos</vt:lpstr>
      <vt:lpstr>Arial</vt:lpstr>
      <vt:lpstr>Calibri</vt:lpstr>
      <vt:lpstr>Calibri Light</vt:lpstr>
      <vt:lpstr>Courier New</vt:lpstr>
      <vt:lpstr>Times New Roman</vt:lpstr>
      <vt:lpstr>Office-tema</vt:lpstr>
      <vt:lpstr>think-cell Slide</vt:lpstr>
      <vt:lpstr>Grensesnittobjekt for pakkeverktøy</vt:lpstr>
      <vt:lpstr>VELKOMMEN TIL ÅRSMØTE 2026</vt:lpstr>
      <vt:lpstr>PowerPoint-presentasjon</vt:lpstr>
      <vt:lpstr>Årsrapport fra utvalgene</vt:lpstr>
      <vt:lpstr>FISKEUTVALGET</vt:lpstr>
      <vt:lpstr>PowerPoint-presentasjon</vt:lpstr>
      <vt:lpstr>PowerPoint-presentasjon</vt:lpstr>
      <vt:lpstr>HUNDEUTVALGET </vt:lpstr>
      <vt:lpstr>UNGDOMSUTVALGET </vt:lpstr>
      <vt:lpstr>PowerPoint-presentasjon</vt:lpstr>
      <vt:lpstr>PowerPoint-presentasjon</vt:lpstr>
      <vt:lpstr>LEIRDUEUTVALGET </vt:lpstr>
      <vt:lpstr>PowerPoint-presentasjon</vt:lpstr>
      <vt:lpstr>PowerPoint-presentasjon</vt:lpstr>
      <vt:lpstr>RIFLEUTVALGET</vt:lpstr>
      <vt:lpstr>PowerPoint-presentasjon</vt:lpstr>
      <vt:lpstr>JAKTUTVALGET</vt:lpstr>
      <vt:lpstr>PowerPoint-presentasjon</vt:lpstr>
      <vt:lpstr>STUDIEUTVALGET </vt:lpstr>
      <vt:lpstr>PowerPoint-presentasjon</vt:lpstr>
      <vt:lpstr>REVISJONSBERETNING OG ÅRSREGNSKAP </vt:lpstr>
      <vt:lpstr>PowerPoint-presentasjon</vt:lpstr>
      <vt:lpstr>PowerPoint-presentasjon</vt:lpstr>
      <vt:lpstr>PowerPoint-presentasjon</vt:lpstr>
      <vt:lpstr>INNKOMNE SAKER</vt:lpstr>
      <vt:lpstr>PowerPoint-presentasjon</vt:lpstr>
      <vt:lpstr>KONTINGENT HOVEDMEDLEM</vt:lpstr>
      <vt:lpstr>STYRETS FORSLAG</vt:lpstr>
      <vt:lpstr>UTNEVNELSE AV ÆRESMEDLEM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VELKOMMEN TIL ÅRSMØTET 2021</dc:title>
  <dc:creator>Ellinor Gynnild Sannes</dc:creator>
  <cp:lastModifiedBy>suppo</cp:lastModifiedBy>
  <cp:revision>69</cp:revision>
  <cp:lastPrinted>2025-03-10T09:04:44Z</cp:lastPrinted>
  <dcterms:created xsi:type="dcterms:W3CDTF">2021-04-30T06:24:05Z</dcterms:created>
  <dcterms:modified xsi:type="dcterms:W3CDTF">2026-03-05T20:57:22Z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af09caff-18ef-4bd6-8873-ec9a948da47b_Enabled">
    <vt:lpwstr>true</vt:lpwstr>
  </property>
  <property fmtid="{D5CDD505-2E9C-101B-9397-08002B2CF9AE}" pid="3" name="MSIP_Label_af09caff-18ef-4bd6-8873-ec9a948da47b_SetDate">
    <vt:lpwstr>2021-09-06T10:34:34Z</vt:lpwstr>
  </property>
  <property fmtid="{D5CDD505-2E9C-101B-9397-08002B2CF9AE}" pid="4" name="MSIP_Label_af09caff-18ef-4bd6-8873-ec9a948da47b_Method">
    <vt:lpwstr>Standard</vt:lpwstr>
  </property>
  <property fmtid="{D5CDD505-2E9C-101B-9397-08002B2CF9AE}" pid="5" name="MSIP_Label_af09caff-18ef-4bd6-8873-ec9a948da47b_Name">
    <vt:lpwstr>Internal</vt:lpwstr>
  </property>
  <property fmtid="{D5CDD505-2E9C-101B-9397-08002B2CF9AE}" pid="6" name="MSIP_Label_af09caff-18ef-4bd6-8873-ec9a948da47b_SiteId">
    <vt:lpwstr>d02b4c26-5109-47e0-8712-0e19a90257d6</vt:lpwstr>
  </property>
  <property fmtid="{D5CDD505-2E9C-101B-9397-08002B2CF9AE}" pid="7" name="MSIP_Label_af09caff-18ef-4bd6-8873-ec9a948da47b_ActionId">
    <vt:lpwstr>c5c58881-8cbe-443e-8532-b508a59f3d55</vt:lpwstr>
  </property>
  <property fmtid="{D5CDD505-2E9C-101B-9397-08002B2CF9AE}" pid="8" name="MSIP_Label_af09caff-18ef-4bd6-8873-ec9a948da47b_ContentBits">
    <vt:lpwstr>0</vt:lpwstr>
  </property>
</Properties>
</file>